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7B4DE6-21EF-46CC-A2BD-DFE093052A1A}" v="489" dt="2022-06-17T09:58:15.3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94660"/>
  </p:normalViewPr>
  <p:slideViewPr>
    <p:cSldViewPr snapToGrid="0">
      <p:cViewPr varScale="1">
        <p:scale>
          <a:sx n="71" d="100"/>
          <a:sy n="71" d="100"/>
        </p:scale>
        <p:origin x="66"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ed shah" userId="f07c624b5dd8b873" providerId="Windows Live" clId="Web-{BC7B4DE6-21EF-46CC-A2BD-DFE093052A1A}"/>
    <pc:docChg chg="addSld delSld modSld">
      <pc:chgData name="juned shah" userId="f07c624b5dd8b873" providerId="Windows Live" clId="Web-{BC7B4DE6-21EF-46CC-A2BD-DFE093052A1A}" dt="2022-06-17T09:58:15.389" v="367"/>
      <pc:docMkLst>
        <pc:docMk/>
      </pc:docMkLst>
      <pc:sldChg chg="modSp">
        <pc:chgData name="juned shah" userId="f07c624b5dd8b873" providerId="Windows Live" clId="Web-{BC7B4DE6-21EF-46CC-A2BD-DFE093052A1A}" dt="2022-06-17T09:24:42.269" v="16" actId="20577"/>
        <pc:sldMkLst>
          <pc:docMk/>
          <pc:sldMk cId="3879346322" sldId="256"/>
        </pc:sldMkLst>
        <pc:spChg chg="mod">
          <ac:chgData name="juned shah" userId="f07c624b5dd8b873" providerId="Windows Live" clId="Web-{BC7B4DE6-21EF-46CC-A2BD-DFE093052A1A}" dt="2022-06-17T09:24:39.222" v="14" actId="20577"/>
          <ac:spMkLst>
            <pc:docMk/>
            <pc:sldMk cId="3879346322" sldId="256"/>
            <ac:spMk id="2" creationId="{00000000-0000-0000-0000-000000000000}"/>
          </ac:spMkLst>
        </pc:spChg>
        <pc:spChg chg="mod">
          <ac:chgData name="juned shah" userId="f07c624b5dd8b873" providerId="Windows Live" clId="Web-{BC7B4DE6-21EF-46CC-A2BD-DFE093052A1A}" dt="2022-06-17T09:24:42.269" v="16" actId="20577"/>
          <ac:spMkLst>
            <pc:docMk/>
            <pc:sldMk cId="3879346322" sldId="256"/>
            <ac:spMk id="3" creationId="{00000000-0000-0000-0000-000000000000}"/>
          </ac:spMkLst>
        </pc:spChg>
      </pc:sldChg>
      <pc:sldChg chg="modSp new">
        <pc:chgData name="juned shah" userId="f07c624b5dd8b873" providerId="Windows Live" clId="Web-{BC7B4DE6-21EF-46CC-A2BD-DFE093052A1A}" dt="2022-06-17T09:25:58.380" v="32" actId="20577"/>
        <pc:sldMkLst>
          <pc:docMk/>
          <pc:sldMk cId="3188713027" sldId="257"/>
        </pc:sldMkLst>
        <pc:spChg chg="mod">
          <ac:chgData name="juned shah" userId="f07c624b5dd8b873" providerId="Windows Live" clId="Web-{BC7B4DE6-21EF-46CC-A2BD-DFE093052A1A}" dt="2022-06-17T09:25:47.817" v="29" actId="20577"/>
          <ac:spMkLst>
            <pc:docMk/>
            <pc:sldMk cId="3188713027" sldId="257"/>
            <ac:spMk id="2" creationId="{9B040B49-E388-7760-54B6-28AE241F7850}"/>
          </ac:spMkLst>
        </pc:spChg>
        <pc:spChg chg="mod">
          <ac:chgData name="juned shah" userId="f07c624b5dd8b873" providerId="Windows Live" clId="Web-{BC7B4DE6-21EF-46CC-A2BD-DFE093052A1A}" dt="2022-06-17T09:25:58.380" v="32" actId="20577"/>
          <ac:spMkLst>
            <pc:docMk/>
            <pc:sldMk cId="3188713027" sldId="257"/>
            <ac:spMk id="3" creationId="{3BE73C8C-63CB-2772-B36E-91E85714E269}"/>
          </ac:spMkLst>
        </pc:spChg>
      </pc:sldChg>
      <pc:sldChg chg="new del">
        <pc:chgData name="juned shah" userId="f07c624b5dd8b873" providerId="Windows Live" clId="Web-{BC7B4DE6-21EF-46CC-A2BD-DFE093052A1A}" dt="2022-06-17T09:26:27.615" v="35"/>
        <pc:sldMkLst>
          <pc:docMk/>
          <pc:sldMk cId="2045634146" sldId="258"/>
        </pc:sldMkLst>
      </pc:sldChg>
      <pc:sldChg chg="addSp modSp new">
        <pc:chgData name="juned shah" userId="f07c624b5dd8b873" providerId="Windows Live" clId="Web-{BC7B4DE6-21EF-46CC-A2BD-DFE093052A1A}" dt="2022-06-17T09:27:45.257" v="58" actId="20577"/>
        <pc:sldMkLst>
          <pc:docMk/>
          <pc:sldMk cId="523203539" sldId="259"/>
        </pc:sldMkLst>
        <pc:spChg chg="add mod">
          <ac:chgData name="juned shah" userId="f07c624b5dd8b873" providerId="Windows Live" clId="Web-{BC7B4DE6-21EF-46CC-A2BD-DFE093052A1A}" dt="2022-06-17T09:27:45.257" v="58" actId="20577"/>
          <ac:spMkLst>
            <pc:docMk/>
            <pc:sldMk cId="523203539" sldId="259"/>
            <ac:spMk id="2" creationId="{08C88512-B8B6-F656-3B89-B50A84AB2F3C}"/>
          </ac:spMkLst>
        </pc:spChg>
      </pc:sldChg>
      <pc:sldChg chg="addSp modSp new">
        <pc:chgData name="juned shah" userId="f07c624b5dd8b873" providerId="Windows Live" clId="Web-{BC7B4DE6-21EF-46CC-A2BD-DFE093052A1A}" dt="2022-06-17T09:29:02.603" v="78" actId="20577"/>
        <pc:sldMkLst>
          <pc:docMk/>
          <pc:sldMk cId="1600366818" sldId="260"/>
        </pc:sldMkLst>
        <pc:spChg chg="add mod">
          <ac:chgData name="juned shah" userId="f07c624b5dd8b873" providerId="Windows Live" clId="Web-{BC7B4DE6-21EF-46CC-A2BD-DFE093052A1A}" dt="2022-06-17T09:29:02.603" v="78" actId="20577"/>
          <ac:spMkLst>
            <pc:docMk/>
            <pc:sldMk cId="1600366818" sldId="260"/>
            <ac:spMk id="2" creationId="{EF93E571-1E99-D820-39FD-245586DD410E}"/>
          </ac:spMkLst>
        </pc:spChg>
      </pc:sldChg>
      <pc:sldChg chg="addSp modSp new">
        <pc:chgData name="juned shah" userId="f07c624b5dd8b873" providerId="Windows Live" clId="Web-{BC7B4DE6-21EF-46CC-A2BD-DFE093052A1A}" dt="2022-06-17T09:31:16.699" v="118" actId="20577"/>
        <pc:sldMkLst>
          <pc:docMk/>
          <pc:sldMk cId="3936921869" sldId="261"/>
        </pc:sldMkLst>
        <pc:spChg chg="add mod">
          <ac:chgData name="juned shah" userId="f07c624b5dd8b873" providerId="Windows Live" clId="Web-{BC7B4DE6-21EF-46CC-A2BD-DFE093052A1A}" dt="2022-06-17T09:31:16.699" v="118" actId="20577"/>
          <ac:spMkLst>
            <pc:docMk/>
            <pc:sldMk cId="3936921869" sldId="261"/>
            <ac:spMk id="2" creationId="{38F56A72-CCD3-686B-D4F7-CC907E91008F}"/>
          </ac:spMkLst>
        </pc:spChg>
      </pc:sldChg>
      <pc:sldChg chg="addSp modSp new">
        <pc:chgData name="juned shah" userId="f07c624b5dd8b873" providerId="Windows Live" clId="Web-{BC7B4DE6-21EF-46CC-A2BD-DFE093052A1A}" dt="2022-06-17T09:34:39.375" v="145" actId="20577"/>
        <pc:sldMkLst>
          <pc:docMk/>
          <pc:sldMk cId="2965898072" sldId="262"/>
        </pc:sldMkLst>
        <pc:spChg chg="add mod">
          <ac:chgData name="juned shah" userId="f07c624b5dd8b873" providerId="Windows Live" clId="Web-{BC7B4DE6-21EF-46CC-A2BD-DFE093052A1A}" dt="2022-06-17T09:34:39.375" v="145" actId="20577"/>
          <ac:spMkLst>
            <pc:docMk/>
            <pc:sldMk cId="2965898072" sldId="262"/>
            <ac:spMk id="2" creationId="{75AF743D-ECF4-A90D-3EB8-809F0A0263DE}"/>
          </ac:spMkLst>
        </pc:spChg>
      </pc:sldChg>
      <pc:sldChg chg="addSp delSp modSp new">
        <pc:chgData name="juned shah" userId="f07c624b5dd8b873" providerId="Windows Live" clId="Web-{BC7B4DE6-21EF-46CC-A2BD-DFE093052A1A}" dt="2022-06-17T09:39:43.679" v="194" actId="20577"/>
        <pc:sldMkLst>
          <pc:docMk/>
          <pc:sldMk cId="2438077987" sldId="263"/>
        </pc:sldMkLst>
        <pc:spChg chg="add del mod">
          <ac:chgData name="juned shah" userId="f07c624b5dd8b873" providerId="Windows Live" clId="Web-{BC7B4DE6-21EF-46CC-A2BD-DFE093052A1A}" dt="2022-06-17T09:35:32.173" v="154"/>
          <ac:spMkLst>
            <pc:docMk/>
            <pc:sldMk cId="2438077987" sldId="263"/>
            <ac:spMk id="2" creationId="{385A7595-BD6C-C842-C4D0-B7112CC8CF60}"/>
          </ac:spMkLst>
        </pc:spChg>
        <pc:spChg chg="add mod">
          <ac:chgData name="juned shah" userId="f07c624b5dd8b873" providerId="Windows Live" clId="Web-{BC7B4DE6-21EF-46CC-A2BD-DFE093052A1A}" dt="2022-06-17T09:39:43.679" v="194" actId="20577"/>
          <ac:spMkLst>
            <pc:docMk/>
            <pc:sldMk cId="2438077987" sldId="263"/>
            <ac:spMk id="3" creationId="{FB7686A7-CB0F-F1E8-6AC3-F7630231C856}"/>
          </ac:spMkLst>
        </pc:spChg>
      </pc:sldChg>
      <pc:sldChg chg="addSp modSp new">
        <pc:chgData name="juned shah" userId="f07c624b5dd8b873" providerId="Windows Live" clId="Web-{BC7B4DE6-21EF-46CC-A2BD-DFE093052A1A}" dt="2022-06-17T09:41:59.603" v="232" actId="20577"/>
        <pc:sldMkLst>
          <pc:docMk/>
          <pc:sldMk cId="1025978118" sldId="264"/>
        </pc:sldMkLst>
        <pc:spChg chg="add mod">
          <ac:chgData name="juned shah" userId="f07c624b5dd8b873" providerId="Windows Live" clId="Web-{BC7B4DE6-21EF-46CC-A2BD-DFE093052A1A}" dt="2022-06-17T09:41:59.603" v="232" actId="20577"/>
          <ac:spMkLst>
            <pc:docMk/>
            <pc:sldMk cId="1025978118" sldId="264"/>
            <ac:spMk id="2" creationId="{3B3B78EE-F30E-14A6-F16B-4BA431EB9B22}"/>
          </ac:spMkLst>
        </pc:spChg>
      </pc:sldChg>
      <pc:sldChg chg="addSp modSp new">
        <pc:chgData name="juned shah" userId="f07c624b5dd8b873" providerId="Windows Live" clId="Web-{BC7B4DE6-21EF-46CC-A2BD-DFE093052A1A}" dt="2022-06-17T09:44:16.903" v="246" actId="20577"/>
        <pc:sldMkLst>
          <pc:docMk/>
          <pc:sldMk cId="3643970316" sldId="265"/>
        </pc:sldMkLst>
        <pc:spChg chg="add mod">
          <ac:chgData name="juned shah" userId="f07c624b5dd8b873" providerId="Windows Live" clId="Web-{BC7B4DE6-21EF-46CC-A2BD-DFE093052A1A}" dt="2022-06-17T09:44:16.903" v="246" actId="20577"/>
          <ac:spMkLst>
            <pc:docMk/>
            <pc:sldMk cId="3643970316" sldId="265"/>
            <ac:spMk id="2" creationId="{018F358A-4F63-5F49-E246-05E32B339718}"/>
          </ac:spMkLst>
        </pc:spChg>
      </pc:sldChg>
      <pc:sldChg chg="addSp modSp new">
        <pc:chgData name="juned shah" userId="f07c624b5dd8b873" providerId="Windows Live" clId="Web-{BC7B4DE6-21EF-46CC-A2BD-DFE093052A1A}" dt="2022-06-17T09:46:52.203" v="266" actId="14100"/>
        <pc:sldMkLst>
          <pc:docMk/>
          <pc:sldMk cId="200472876" sldId="266"/>
        </pc:sldMkLst>
        <pc:spChg chg="add mod">
          <ac:chgData name="juned shah" userId="f07c624b5dd8b873" providerId="Windows Live" clId="Web-{BC7B4DE6-21EF-46CC-A2BD-DFE093052A1A}" dt="2022-06-17T09:46:52.203" v="266" actId="14100"/>
          <ac:spMkLst>
            <pc:docMk/>
            <pc:sldMk cId="200472876" sldId="266"/>
            <ac:spMk id="2" creationId="{97F6834C-3E86-2062-193F-624400C7C445}"/>
          </ac:spMkLst>
        </pc:spChg>
      </pc:sldChg>
      <pc:sldChg chg="modSp new">
        <pc:chgData name="juned shah" userId="f07c624b5dd8b873" providerId="Windows Live" clId="Web-{BC7B4DE6-21EF-46CC-A2BD-DFE093052A1A}" dt="2022-06-17T09:50:14.254" v="278" actId="20577"/>
        <pc:sldMkLst>
          <pc:docMk/>
          <pc:sldMk cId="1051378746" sldId="267"/>
        </pc:sldMkLst>
        <pc:spChg chg="mod">
          <ac:chgData name="juned shah" userId="f07c624b5dd8b873" providerId="Windows Live" clId="Web-{BC7B4DE6-21EF-46CC-A2BD-DFE093052A1A}" dt="2022-06-17T09:50:05.567" v="274" actId="20577"/>
          <ac:spMkLst>
            <pc:docMk/>
            <pc:sldMk cId="1051378746" sldId="267"/>
            <ac:spMk id="2" creationId="{9D173281-8408-3A73-24E7-687A8262A37B}"/>
          </ac:spMkLst>
        </pc:spChg>
        <pc:spChg chg="mod">
          <ac:chgData name="juned shah" userId="f07c624b5dd8b873" providerId="Windows Live" clId="Web-{BC7B4DE6-21EF-46CC-A2BD-DFE093052A1A}" dt="2022-06-17T09:50:14.254" v="278" actId="20577"/>
          <ac:spMkLst>
            <pc:docMk/>
            <pc:sldMk cId="1051378746" sldId="267"/>
            <ac:spMk id="3" creationId="{460BC69B-C062-9376-2991-7455D0AE5EC6}"/>
          </ac:spMkLst>
        </pc:spChg>
      </pc:sldChg>
      <pc:sldChg chg="addSp modSp new mod setBg">
        <pc:chgData name="juned shah" userId="f07c624b5dd8b873" providerId="Windows Live" clId="Web-{BC7B4DE6-21EF-46CC-A2BD-DFE093052A1A}" dt="2022-06-17T09:51:29.303" v="294" actId="20577"/>
        <pc:sldMkLst>
          <pc:docMk/>
          <pc:sldMk cId="2396815445" sldId="268"/>
        </pc:sldMkLst>
        <pc:spChg chg="add mod ord">
          <ac:chgData name="juned shah" userId="f07c624b5dd8b873" providerId="Windows Live" clId="Web-{BC7B4DE6-21EF-46CC-A2BD-DFE093052A1A}" dt="2022-06-17T09:51:15.709" v="291"/>
          <ac:spMkLst>
            <pc:docMk/>
            <pc:sldMk cId="2396815445" sldId="268"/>
            <ac:spMk id="2" creationId="{57841A4A-EA05-8C49-56BE-A8E332129F0B}"/>
          </ac:spMkLst>
        </pc:spChg>
        <pc:spChg chg="add mod">
          <ac:chgData name="juned shah" userId="f07c624b5dd8b873" providerId="Windows Live" clId="Web-{BC7B4DE6-21EF-46CC-A2BD-DFE093052A1A}" dt="2022-06-17T09:51:29.303" v="294" actId="20577"/>
          <ac:spMkLst>
            <pc:docMk/>
            <pc:sldMk cId="2396815445" sldId="268"/>
            <ac:spMk id="4" creationId="{D7006CDE-72FD-4CA6-F926-7FFE5103D158}"/>
          </ac:spMkLst>
        </pc:spChg>
        <pc:spChg chg="add">
          <ac:chgData name="juned shah" userId="f07c624b5dd8b873" providerId="Windows Live" clId="Web-{BC7B4DE6-21EF-46CC-A2BD-DFE093052A1A}" dt="2022-06-17T09:51:15.709" v="291"/>
          <ac:spMkLst>
            <pc:docMk/>
            <pc:sldMk cId="2396815445" sldId="268"/>
            <ac:spMk id="13" creationId="{E009DD9B-5EE2-4C0D-8B2B-351C8C102205}"/>
          </ac:spMkLst>
        </pc:spChg>
        <pc:spChg chg="add">
          <ac:chgData name="juned shah" userId="f07c624b5dd8b873" providerId="Windows Live" clId="Web-{BC7B4DE6-21EF-46CC-A2BD-DFE093052A1A}" dt="2022-06-17T09:51:15.709" v="291"/>
          <ac:spMkLst>
            <pc:docMk/>
            <pc:sldMk cId="2396815445" sldId="268"/>
            <ac:spMk id="15" creationId="{E720DB99-7745-4E75-9D96-AAB6D55C531E}"/>
          </ac:spMkLst>
        </pc:spChg>
        <pc:spChg chg="add">
          <ac:chgData name="juned shah" userId="f07c624b5dd8b873" providerId="Windows Live" clId="Web-{BC7B4DE6-21EF-46CC-A2BD-DFE093052A1A}" dt="2022-06-17T09:51:15.709" v="291"/>
          <ac:spMkLst>
            <pc:docMk/>
            <pc:sldMk cId="2396815445" sldId="268"/>
            <ac:spMk id="17" creationId="{D68803C4-E159-4360-B7BB-74205C8F782D}"/>
          </ac:spMkLst>
        </pc:spChg>
        <pc:spChg chg="add">
          <ac:chgData name="juned shah" userId="f07c624b5dd8b873" providerId="Windows Live" clId="Web-{BC7B4DE6-21EF-46CC-A2BD-DFE093052A1A}" dt="2022-06-17T09:51:15.709" v="291"/>
          <ac:spMkLst>
            <pc:docMk/>
            <pc:sldMk cId="2396815445" sldId="268"/>
            <ac:spMk id="19" creationId="{504B0465-3B07-49BF-BEA7-D81476246293}"/>
          </ac:spMkLst>
        </pc:spChg>
        <pc:spChg chg="add">
          <ac:chgData name="juned shah" userId="f07c624b5dd8b873" providerId="Windows Live" clId="Web-{BC7B4DE6-21EF-46CC-A2BD-DFE093052A1A}" dt="2022-06-17T09:51:15.709" v="291"/>
          <ac:spMkLst>
            <pc:docMk/>
            <pc:sldMk cId="2396815445" sldId="268"/>
            <ac:spMk id="21" creationId="{49B7FFA5-14CB-4A4F-9BCC-CA3AA5D9D276}"/>
          </ac:spMkLst>
        </pc:spChg>
        <pc:spChg chg="add">
          <ac:chgData name="juned shah" userId="f07c624b5dd8b873" providerId="Windows Live" clId="Web-{BC7B4DE6-21EF-46CC-A2BD-DFE093052A1A}" dt="2022-06-17T09:51:15.709" v="291"/>
          <ac:spMkLst>
            <pc:docMk/>
            <pc:sldMk cId="2396815445" sldId="268"/>
            <ac:spMk id="23" creationId="{04E48745-7512-4EC2-9E20-9092D12150CA}"/>
          </ac:spMkLst>
        </pc:spChg>
        <pc:grpChg chg="add">
          <ac:chgData name="juned shah" userId="f07c624b5dd8b873" providerId="Windows Live" clId="Web-{BC7B4DE6-21EF-46CC-A2BD-DFE093052A1A}" dt="2022-06-17T09:51:15.709" v="291"/>
          <ac:grpSpMkLst>
            <pc:docMk/>
            <pc:sldMk cId="2396815445" sldId="268"/>
            <ac:grpSpMk id="9" creationId="{16DBFAD4-B5FC-442B-A283-381B01B195F7}"/>
          </ac:grpSpMkLst>
        </pc:grpChg>
        <pc:picChg chg="add mod">
          <ac:chgData name="juned shah" userId="f07c624b5dd8b873" providerId="Windows Live" clId="Web-{BC7B4DE6-21EF-46CC-A2BD-DFE093052A1A}" dt="2022-06-17T09:51:15.709" v="291"/>
          <ac:picMkLst>
            <pc:docMk/>
            <pc:sldMk cId="2396815445" sldId="268"/>
            <ac:picMk id="3" creationId="{72EDD62D-3B00-FEA7-49F2-96E5C78AC858}"/>
          </ac:picMkLst>
        </pc:picChg>
      </pc:sldChg>
      <pc:sldChg chg="addSp delSp modSp new">
        <pc:chgData name="juned shah" userId="f07c624b5dd8b873" providerId="Windows Live" clId="Web-{BC7B4DE6-21EF-46CC-A2BD-DFE093052A1A}" dt="2022-06-17T09:53:55.728" v="316" actId="20577"/>
        <pc:sldMkLst>
          <pc:docMk/>
          <pc:sldMk cId="2252829577" sldId="269"/>
        </pc:sldMkLst>
        <pc:spChg chg="add del mod">
          <ac:chgData name="juned shah" userId="f07c624b5dd8b873" providerId="Windows Live" clId="Web-{BC7B4DE6-21EF-46CC-A2BD-DFE093052A1A}" dt="2022-06-17T09:52:55.445" v="302"/>
          <ac:spMkLst>
            <pc:docMk/>
            <pc:sldMk cId="2252829577" sldId="269"/>
            <ac:spMk id="2" creationId="{92A38392-6080-1F8A-568B-451B539CB4B3}"/>
          </ac:spMkLst>
        </pc:spChg>
        <pc:spChg chg="add mod">
          <ac:chgData name="juned shah" userId="f07c624b5dd8b873" providerId="Windows Live" clId="Web-{BC7B4DE6-21EF-46CC-A2BD-DFE093052A1A}" dt="2022-06-17T09:53:55.728" v="316" actId="20577"/>
          <ac:spMkLst>
            <pc:docMk/>
            <pc:sldMk cId="2252829577" sldId="269"/>
            <ac:spMk id="3" creationId="{653169D4-A176-4E58-59E2-B0CAA0BD15FC}"/>
          </ac:spMkLst>
        </pc:spChg>
      </pc:sldChg>
      <pc:sldChg chg="addSp modSp new">
        <pc:chgData name="juned shah" userId="f07c624b5dd8b873" providerId="Windows Live" clId="Web-{BC7B4DE6-21EF-46CC-A2BD-DFE093052A1A}" dt="2022-06-17T09:54:52.979" v="340" actId="20577"/>
        <pc:sldMkLst>
          <pc:docMk/>
          <pc:sldMk cId="203496210" sldId="270"/>
        </pc:sldMkLst>
        <pc:spChg chg="add mod">
          <ac:chgData name="juned shah" userId="f07c624b5dd8b873" providerId="Windows Live" clId="Web-{BC7B4DE6-21EF-46CC-A2BD-DFE093052A1A}" dt="2022-06-17T09:54:52.979" v="340" actId="20577"/>
          <ac:spMkLst>
            <pc:docMk/>
            <pc:sldMk cId="203496210" sldId="270"/>
            <ac:spMk id="2" creationId="{72035A51-A913-7532-2F4D-975C3293E5F0}"/>
          </ac:spMkLst>
        </pc:spChg>
      </pc:sldChg>
      <pc:sldChg chg="addSp modSp new">
        <pc:chgData name="juned shah" userId="f07c624b5dd8b873" providerId="Windows Live" clId="Web-{BC7B4DE6-21EF-46CC-A2BD-DFE093052A1A}" dt="2022-06-17T09:55:13.104" v="352" actId="14100"/>
        <pc:sldMkLst>
          <pc:docMk/>
          <pc:sldMk cId="4027178557" sldId="271"/>
        </pc:sldMkLst>
        <pc:spChg chg="add mod">
          <ac:chgData name="juned shah" userId="f07c624b5dd8b873" providerId="Windows Live" clId="Web-{BC7B4DE6-21EF-46CC-A2BD-DFE093052A1A}" dt="2022-06-17T09:55:13.104" v="352" actId="14100"/>
          <ac:spMkLst>
            <pc:docMk/>
            <pc:sldMk cId="4027178557" sldId="271"/>
            <ac:spMk id="2" creationId="{B412E6AB-5C43-4CE0-6EBA-4B5E06C4EA61}"/>
          </ac:spMkLst>
        </pc:spChg>
      </pc:sldChg>
      <pc:sldChg chg="addSp modSp new">
        <pc:chgData name="juned shah" userId="f07c624b5dd8b873" providerId="Windows Live" clId="Web-{BC7B4DE6-21EF-46CC-A2BD-DFE093052A1A}" dt="2022-06-17T09:56:35.606" v="365" actId="14100"/>
        <pc:sldMkLst>
          <pc:docMk/>
          <pc:sldMk cId="2819708116" sldId="272"/>
        </pc:sldMkLst>
        <pc:spChg chg="add mod">
          <ac:chgData name="juned shah" userId="f07c624b5dd8b873" providerId="Windows Live" clId="Web-{BC7B4DE6-21EF-46CC-A2BD-DFE093052A1A}" dt="2022-06-17T09:56:35.606" v="365" actId="14100"/>
          <ac:spMkLst>
            <pc:docMk/>
            <pc:sldMk cId="2819708116" sldId="272"/>
            <ac:spMk id="2" creationId="{0BA4B868-87D4-661B-2158-A586178FA1AA}"/>
          </ac:spMkLst>
        </pc:spChg>
      </pc:sldChg>
      <pc:sldChg chg="new del">
        <pc:chgData name="juned shah" userId="f07c624b5dd8b873" providerId="Windows Live" clId="Web-{BC7B4DE6-21EF-46CC-A2BD-DFE093052A1A}" dt="2022-06-17T09:58:15.389" v="367"/>
        <pc:sldMkLst>
          <pc:docMk/>
          <pc:sldMk cId="2200876359" sldId="273"/>
        </pc:sldMkLst>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6/17/2022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6/17/2022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6/17/2022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6/17/2022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6/17/2022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6/17/2022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cuemath.com/numbers/factors/" TargetMode="External"/><Relationship Id="rId2" Type="http://schemas.openxmlformats.org/officeDocument/2006/relationships/hyperlink" Target="https://www.cuemath.com/algebra/remainder-theore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cuemath.com/algebra/factorization-of-quadratic-equations/"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mathworld.wolfram.com/Multiplicity.html" TargetMode="External"/><Relationship Id="rId2" Type="http://schemas.openxmlformats.org/officeDocument/2006/relationships/hyperlink" Target="https://mathworld.wolfram.com/Root.html" TargetMode="External"/><Relationship Id="rId1" Type="http://schemas.openxmlformats.org/officeDocument/2006/relationships/slideLayout" Target="../slideLayouts/slideLayout7.xml"/><Relationship Id="rId4" Type="http://schemas.openxmlformats.org/officeDocument/2006/relationships/hyperlink" Target="https://mathworld.wolfram.com/Derivative.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byjus.com/maths/algebraic-expression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Rockwell Condensed"/>
              </a:rPr>
              <a:t>Theory of equations</a:t>
            </a:r>
          </a:p>
        </p:txBody>
      </p:sp>
      <p:sp>
        <p:nvSpPr>
          <p:cNvPr id="3" name="Subtitle 2"/>
          <p:cNvSpPr>
            <a:spLocks noGrp="1"/>
          </p:cNvSpPr>
          <p:nvPr>
            <p:ph type="subTitle" idx="1"/>
          </p:nvPr>
        </p:nvSpPr>
        <p:spPr/>
        <p:txBody>
          <a:bodyPr vert="horz" lIns="91440" tIns="45720" rIns="91440" bIns="45720" rtlCol="0" anchor="t">
            <a:normAutofit/>
          </a:bodyPr>
          <a:lstStyle/>
          <a:p>
            <a:r>
              <a:rPr lang="en-US" dirty="0"/>
              <a:t>Chapter 2</a:t>
            </a:r>
          </a:p>
        </p:txBody>
      </p:sp>
    </p:spTree>
    <p:extLst>
      <p:ext uri="{BB962C8B-B14F-4D97-AF65-F5344CB8AC3E}">
        <p14:creationId xmlns:p14="http://schemas.microsoft.com/office/powerpoint/2010/main" val="3879346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40B49-E388-7760-54B6-28AE241F7850}"/>
              </a:ext>
            </a:extLst>
          </p:cNvPr>
          <p:cNvSpPr>
            <a:spLocks noGrp="1"/>
          </p:cNvSpPr>
          <p:nvPr>
            <p:ph type="title"/>
          </p:nvPr>
        </p:nvSpPr>
        <p:spPr/>
        <p:txBody>
          <a:bodyPr/>
          <a:lstStyle/>
          <a:p>
            <a:r>
              <a:rPr lang="en-US" dirty="0"/>
              <a:t>Factor theorem </a:t>
            </a:r>
            <a:endParaRPr lang="en-US" dirty="0">
              <a:latin typeface="Rockwell Condensed"/>
            </a:endParaRPr>
          </a:p>
        </p:txBody>
      </p:sp>
      <p:sp>
        <p:nvSpPr>
          <p:cNvPr id="3" name="Content Placeholder 2">
            <a:extLst>
              <a:ext uri="{FF2B5EF4-FFF2-40B4-BE49-F238E27FC236}">
                <a16:creationId xmlns:a16="http://schemas.microsoft.com/office/drawing/2014/main" id="{3BE73C8C-63CB-2772-B36E-91E85714E269}"/>
              </a:ext>
            </a:extLst>
          </p:cNvPr>
          <p:cNvSpPr>
            <a:spLocks noGrp="1"/>
          </p:cNvSpPr>
          <p:nvPr>
            <p:ph idx="1"/>
          </p:nvPr>
        </p:nvSpPr>
        <p:spPr/>
        <p:txBody>
          <a:bodyPr vert="horz" lIns="91440" tIns="45720" rIns="91440" bIns="45720" rtlCol="0" anchor="t">
            <a:normAutofit/>
          </a:bodyPr>
          <a:lstStyle/>
          <a:p>
            <a:r>
              <a:rPr lang="en-US" sz="2800" dirty="0">
                <a:ea typeface="+mn-lt"/>
                <a:cs typeface="+mn-lt"/>
              </a:rPr>
              <a:t>Factor theorem is a special kind of the polynomial </a:t>
            </a:r>
            <a:r>
              <a:rPr lang="en-US" sz="2800" dirty="0">
                <a:ea typeface="+mn-lt"/>
                <a:cs typeface="+mn-lt"/>
                <a:hlinkClick r:id="rId2"/>
              </a:rPr>
              <a:t>remainder theorem</a:t>
            </a:r>
            <a:r>
              <a:rPr lang="en-US" sz="2800" dirty="0">
                <a:ea typeface="+mn-lt"/>
                <a:cs typeface="+mn-lt"/>
              </a:rPr>
              <a:t> that links the </a:t>
            </a:r>
            <a:r>
              <a:rPr lang="en-US" sz="2800" dirty="0">
                <a:ea typeface="+mn-lt"/>
                <a:cs typeface="+mn-lt"/>
                <a:hlinkClick r:id="rId3"/>
              </a:rPr>
              <a:t>factors</a:t>
            </a:r>
            <a:r>
              <a:rPr lang="en-US" sz="2800" dirty="0">
                <a:ea typeface="+mn-lt"/>
                <a:cs typeface="+mn-lt"/>
              </a:rPr>
              <a:t> of a polynomial and its zeros. The factor theorem removes all the known zeros from a given polynomial equation and leaves all the unknown zeros. The resultant polynomial has a lower degree in which the zeros can be easily found.</a:t>
            </a:r>
            <a:endParaRPr lang="en-US" sz="2800"/>
          </a:p>
        </p:txBody>
      </p:sp>
    </p:spTree>
    <p:extLst>
      <p:ext uri="{BB962C8B-B14F-4D97-AF65-F5344CB8AC3E}">
        <p14:creationId xmlns:p14="http://schemas.microsoft.com/office/powerpoint/2010/main" val="3188713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C88512-B8B6-F656-3B89-B50A84AB2F3C}"/>
              </a:ext>
            </a:extLst>
          </p:cNvPr>
          <p:cNvSpPr txBox="1"/>
          <p:nvPr/>
        </p:nvSpPr>
        <p:spPr>
          <a:xfrm>
            <a:off x="238664" y="-5750"/>
            <a:ext cx="11959086" cy="615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br>
              <a:rPr lang="en-US" dirty="0"/>
            </a:br>
            <a:r>
              <a:rPr lang="en-US" sz="2400" b="1" dirty="0"/>
              <a:t>Factor Theorem Statement</a:t>
            </a:r>
            <a:endParaRPr lang="en-US" sz="2400"/>
          </a:p>
          <a:p>
            <a:r>
              <a:rPr lang="en-US" sz="2400" dirty="0">
                <a:ea typeface="+mn-lt"/>
                <a:cs typeface="+mn-lt"/>
              </a:rPr>
              <a:t>The factor theorem states that if f(x) is a polynomial of degree </a:t>
            </a:r>
            <a:r>
              <a:rPr lang="en-US" sz="2400" dirty="0" err="1">
                <a:ea typeface="+mn-lt"/>
                <a:cs typeface="+mn-lt"/>
              </a:rPr>
              <a:t>n</a:t>
            </a:r>
            <a:r>
              <a:rPr lang="en-US" sz="2400" dirty="0">
                <a:ea typeface="+mn-lt"/>
                <a:cs typeface="+mn-lt"/>
              </a:rPr>
              <a:t> greater than or equal to 1, and 'a' is any real number, then (x - a) is a factor of f(x) if f(a) = 0. In other words, we can say that (x - a) is a factor of f(x) if f(a) = 0. Let us now understand the meaning of some concepts related to the factor theorem.</a:t>
            </a:r>
            <a:endParaRPr lang="en-US" sz="2400" dirty="0"/>
          </a:p>
          <a:p>
            <a:endParaRPr lang="en-US" b="1" dirty="0"/>
          </a:p>
          <a:p>
            <a:r>
              <a:rPr lang="en-US" sz="2800" b="1" dirty="0"/>
              <a:t>Zero of a Polynomial</a:t>
            </a:r>
            <a:endParaRPr lang="en-US" sz="2800"/>
          </a:p>
          <a:p>
            <a:r>
              <a:rPr lang="en-US" sz="2400" dirty="0">
                <a:ea typeface="+mn-lt"/>
                <a:cs typeface="+mn-lt"/>
              </a:rPr>
              <a:t>Before learning about the factor theorem, it is essential for us to know about the zero or a root of the polynomial. We say that y = a is a root or zero of a polynomial g(y) only if g(a) = 0. We can also say that y = a is a root or zero of a polynomial only if it is a solution to the equation g(y) = 0. Let's consider an example to find the zeros of the second-degree polynomial g(y) = y</a:t>
            </a:r>
            <a:r>
              <a:rPr lang="en-US" sz="2400" baseline="30000" dirty="0">
                <a:ea typeface="+mn-lt"/>
                <a:cs typeface="+mn-lt"/>
              </a:rPr>
              <a:t>2</a:t>
            </a:r>
            <a:r>
              <a:rPr lang="en-US" sz="2400" dirty="0">
                <a:ea typeface="+mn-lt"/>
                <a:cs typeface="+mn-lt"/>
              </a:rPr>
              <a:t> + 2y − 15. To do this we simply solve the equation by using the </a:t>
            </a:r>
            <a:r>
              <a:rPr lang="en-US" sz="2400" dirty="0">
                <a:ea typeface="+mn-lt"/>
                <a:cs typeface="+mn-lt"/>
                <a:hlinkClick r:id="rId2"/>
              </a:rPr>
              <a:t>factorization of quadratic equation</a:t>
            </a:r>
            <a:r>
              <a:rPr lang="en-US" sz="2400" dirty="0">
                <a:ea typeface="+mn-lt"/>
                <a:cs typeface="+mn-lt"/>
              </a:rPr>
              <a:t> method as:</a:t>
            </a:r>
            <a:endParaRPr lang="en-US" dirty="0"/>
          </a:p>
          <a:p>
            <a:endParaRPr lang="en-US" sz="2400" dirty="0"/>
          </a:p>
          <a:p>
            <a:endParaRPr lang="en-US" sz="2400" dirty="0">
              <a:ea typeface="+mn-lt"/>
              <a:cs typeface="+mn-lt"/>
            </a:endParaRPr>
          </a:p>
          <a:p>
            <a:pPr algn="l"/>
            <a:endParaRPr lang="en-US" dirty="0"/>
          </a:p>
        </p:txBody>
      </p:sp>
    </p:spTree>
    <p:extLst>
      <p:ext uri="{BB962C8B-B14F-4D97-AF65-F5344CB8AC3E}">
        <p14:creationId xmlns:p14="http://schemas.microsoft.com/office/powerpoint/2010/main" val="523203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93E571-1E99-D820-39FD-245586DD410E}"/>
              </a:ext>
            </a:extLst>
          </p:cNvPr>
          <p:cNvSpPr txBox="1"/>
          <p:nvPr/>
        </p:nvSpPr>
        <p:spPr>
          <a:xfrm>
            <a:off x="-5750" y="-5750"/>
            <a:ext cx="12030972" cy="77559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mn-lt"/>
                <a:cs typeface="+mn-lt"/>
              </a:rPr>
              <a:t>y</a:t>
            </a:r>
            <a:r>
              <a:rPr lang="en-US" sz="2400" baseline="30000" dirty="0">
                <a:ea typeface="+mn-lt"/>
                <a:cs typeface="+mn-lt"/>
              </a:rPr>
              <a:t>2</a:t>
            </a:r>
            <a:r>
              <a:rPr lang="en-US" sz="2400" dirty="0">
                <a:ea typeface="+mn-lt"/>
                <a:cs typeface="+mn-lt"/>
              </a:rPr>
              <a:t> + 2y − 15</a:t>
            </a:r>
            <a:endParaRPr lang="en-US" sz="2400" dirty="0"/>
          </a:p>
          <a:p>
            <a:r>
              <a:rPr lang="en-US" sz="2400" dirty="0">
                <a:ea typeface="+mn-lt"/>
                <a:cs typeface="+mn-lt"/>
              </a:rPr>
              <a:t>= (y+5)(y−3)</a:t>
            </a:r>
            <a:endParaRPr lang="en-US" sz="2400" dirty="0"/>
          </a:p>
          <a:p>
            <a:r>
              <a:rPr lang="en-US" sz="2400" dirty="0">
                <a:ea typeface="+mn-lt"/>
                <a:cs typeface="+mn-lt"/>
              </a:rPr>
              <a:t>= 0</a:t>
            </a:r>
            <a:endParaRPr lang="en-US" sz="2400" dirty="0"/>
          </a:p>
          <a:p>
            <a:r>
              <a:rPr lang="en-US" sz="2400" dirty="0">
                <a:ea typeface="+mn-lt"/>
                <a:cs typeface="+mn-lt"/>
              </a:rPr>
              <a:t>⇒ y =−5 and y = 3</a:t>
            </a:r>
            <a:endParaRPr lang="en-US" sz="2400" dirty="0"/>
          </a:p>
          <a:p>
            <a:r>
              <a:rPr lang="en-US" sz="2400" dirty="0">
                <a:ea typeface="+mn-lt"/>
                <a:cs typeface="+mn-lt"/>
              </a:rPr>
              <a:t>Thus, this second-degree polynomial y</a:t>
            </a:r>
            <a:r>
              <a:rPr lang="en-US" sz="2400" baseline="30000" dirty="0">
                <a:ea typeface="+mn-lt"/>
                <a:cs typeface="+mn-lt"/>
              </a:rPr>
              <a:t>2</a:t>
            </a:r>
            <a:r>
              <a:rPr lang="en-US" sz="2400" dirty="0">
                <a:ea typeface="+mn-lt"/>
                <a:cs typeface="+mn-lt"/>
              </a:rPr>
              <a:t> + 2y − 15 has two zeros or roots which are - 5 and 3.</a:t>
            </a:r>
            <a:endParaRPr lang="en-US" sz="2400" dirty="0"/>
          </a:p>
          <a:p>
            <a:endParaRPr lang="en-US" sz="2400" dirty="0"/>
          </a:p>
          <a:p>
            <a:r>
              <a:rPr lang="en-US" sz="2400" b="1" dirty="0"/>
              <a:t>Factor Theorem Formula</a:t>
            </a:r>
          </a:p>
          <a:p>
            <a:endParaRPr lang="en-US" sz="2400" b="1" dirty="0">
              <a:ea typeface="+mn-lt"/>
              <a:cs typeface="+mn-lt"/>
            </a:endParaRPr>
          </a:p>
          <a:p>
            <a:r>
              <a:rPr lang="en-US" sz="2400" dirty="0">
                <a:ea typeface="+mn-lt"/>
                <a:cs typeface="+mn-lt"/>
              </a:rPr>
              <a:t>As per the factor theorem, (y – a) can be considered as a factor of the polynomial g(y) of degree n ≥ 1, if and only if g(a) = 0. Here, a is any real number. The </a:t>
            </a:r>
            <a:r>
              <a:rPr lang="en-US" sz="2400" b="1" dirty="0">
                <a:ea typeface="+mn-lt"/>
                <a:cs typeface="+mn-lt"/>
              </a:rPr>
              <a:t>formula of the factor theorem is g(y) = (y – a) q(y)</a:t>
            </a:r>
            <a:r>
              <a:rPr lang="en-US" sz="2400" dirty="0">
                <a:ea typeface="+mn-lt"/>
                <a:cs typeface="+mn-lt"/>
              </a:rPr>
              <a:t>. It is important to note that all the following statements apply for any polynomial g(y):</a:t>
            </a:r>
            <a:endParaRPr lang="en-US" sz="2400" dirty="0"/>
          </a:p>
          <a:p>
            <a:pPr marL="285750" indent="-285750">
              <a:buFont typeface="Arial"/>
              <a:buChar char="•"/>
            </a:pPr>
            <a:r>
              <a:rPr lang="en-US" sz="2400" dirty="0">
                <a:ea typeface="+mn-lt"/>
                <a:cs typeface="+mn-lt"/>
              </a:rPr>
              <a:t>(y – a) is a factor of g(y).</a:t>
            </a:r>
            <a:endParaRPr lang="en-US" sz="2400" dirty="0"/>
          </a:p>
          <a:p>
            <a:pPr marL="285750" indent="-285750">
              <a:buFont typeface="Arial"/>
              <a:buChar char="•"/>
            </a:pPr>
            <a:r>
              <a:rPr lang="en-US" sz="2400" dirty="0">
                <a:ea typeface="+mn-lt"/>
                <a:cs typeface="+mn-lt"/>
              </a:rPr>
              <a:t>g(a) = 0.</a:t>
            </a:r>
            <a:endParaRPr lang="en-US" sz="2400" dirty="0"/>
          </a:p>
          <a:p>
            <a:pPr marL="285750" indent="-285750">
              <a:buFont typeface="Arial"/>
              <a:buChar char="•"/>
            </a:pPr>
            <a:r>
              <a:rPr lang="en-US" sz="2400" dirty="0">
                <a:ea typeface="+mn-lt"/>
                <a:cs typeface="+mn-lt"/>
              </a:rPr>
              <a:t>The remainder becomes zero when g(y) is divided by (y – a).</a:t>
            </a:r>
            <a:endParaRPr lang="en-US" sz="2400" dirty="0"/>
          </a:p>
          <a:p>
            <a:pPr marL="285750" indent="-285750">
              <a:buFont typeface="Arial"/>
              <a:buChar char="•"/>
            </a:pPr>
            <a:r>
              <a:rPr lang="en-US" sz="2400" dirty="0">
                <a:ea typeface="+mn-lt"/>
                <a:cs typeface="+mn-lt"/>
              </a:rPr>
              <a:t>The solution to g(y) = 0 is a and the zero of the function g(y) is a.</a:t>
            </a:r>
            <a:endParaRPr lang="en-US" sz="2400" dirty="0"/>
          </a:p>
          <a:p>
            <a:br>
              <a:rPr lang="en-US" dirty="0"/>
            </a:br>
            <a:endParaRPr lang="en-US" sz="2400" dirty="0"/>
          </a:p>
          <a:p>
            <a:pPr algn="l"/>
            <a:endParaRPr lang="en-US" sz="2400" dirty="0"/>
          </a:p>
          <a:p>
            <a:endParaRPr lang="en-US" sz="2400" dirty="0"/>
          </a:p>
        </p:txBody>
      </p:sp>
    </p:spTree>
    <p:extLst>
      <p:ext uri="{BB962C8B-B14F-4D97-AF65-F5344CB8AC3E}">
        <p14:creationId xmlns:p14="http://schemas.microsoft.com/office/powerpoint/2010/main" val="1600366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F56A72-CCD3-686B-D4F7-CC907E91008F}"/>
              </a:ext>
            </a:extLst>
          </p:cNvPr>
          <p:cNvSpPr txBox="1"/>
          <p:nvPr/>
        </p:nvSpPr>
        <p:spPr>
          <a:xfrm>
            <a:off x="195533" y="138023"/>
            <a:ext cx="11714670"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MULTIPLICITY OF A ROOT</a:t>
            </a:r>
          </a:p>
          <a:p>
            <a:endParaRPr lang="en-US" dirty="0"/>
          </a:p>
          <a:p>
            <a:r>
              <a:rPr lang="en-US" sz="2000" b="1" i="1" dirty="0"/>
              <a:t>Polynomial division</a:t>
            </a:r>
            <a:endParaRPr lang="en-US" sz="2000" dirty="0"/>
          </a:p>
          <a:p>
            <a:r>
              <a:rPr lang="en-US" sz="2000" dirty="0">
                <a:ea typeface="+mn-lt"/>
                <a:cs typeface="+mn-lt"/>
              </a:rPr>
              <a:t>Here is an algorithm that determines the multiplicity of a root using polynomial division:</a:t>
            </a:r>
            <a:endParaRPr lang="en-US" sz="2000" dirty="0"/>
          </a:p>
          <a:p>
            <a:r>
              <a:rPr lang="en-US" sz="2000" b="1" dirty="0">
                <a:ea typeface="+mn-lt"/>
                <a:cs typeface="+mn-lt"/>
              </a:rPr>
              <a:t>Count the number of times that you can repeatedly divide </a:t>
            </a:r>
            <a:r>
              <a:rPr lang="en-US" sz="2000" dirty="0">
                <a:ea typeface="+mn-lt"/>
                <a:cs typeface="+mn-lt"/>
              </a:rPr>
              <a:t>p(x)p(x) by x−x0x−x0 and still get a remainder of zero.</a:t>
            </a:r>
            <a:endParaRPr lang="en-US" sz="2000" dirty="0"/>
          </a:p>
          <a:p>
            <a:pPr marL="285750" indent="-285750">
              <a:buFont typeface="Arial"/>
              <a:buChar char="•"/>
            </a:pPr>
            <a:r>
              <a:rPr lang="en-US" sz="2000" b="1" dirty="0">
                <a:ea typeface="+mn-lt"/>
                <a:cs typeface="+mn-lt"/>
              </a:rPr>
              <a:t>If after the first division, the remainder is not zero, then </a:t>
            </a:r>
            <a:r>
              <a:rPr lang="en-US" sz="2000" dirty="0">
                <a:ea typeface="+mn-lt"/>
                <a:cs typeface="+mn-lt"/>
              </a:rPr>
              <a:t>x0x0 is not a root and we could say that the multiplicity is zero.</a:t>
            </a:r>
            <a:endParaRPr lang="en-US" sz="2000" dirty="0"/>
          </a:p>
          <a:p>
            <a:pPr>
              <a:buFont typeface="Arial"/>
              <a:buChar char="•"/>
            </a:pPr>
            <a:r>
              <a:rPr lang="en-US" sz="2000" b="1" dirty="0">
                <a:ea typeface="+mn-lt"/>
                <a:cs typeface="+mn-lt"/>
              </a:rPr>
              <a:t>Otherwise, if we were able to divide out </a:t>
            </a:r>
            <a:r>
              <a:rPr lang="en-US" sz="2000" dirty="0">
                <a:ea typeface="+mn-lt"/>
                <a:cs typeface="+mn-lt"/>
              </a:rPr>
              <a:t>x−x0x−x0 a total of kk times, and each of the kk times the remainder was zero, but with the (k+1)(k+1)</a:t>
            </a:r>
            <a:r>
              <a:rPr lang="en-US" sz="2000" baseline="30000" dirty="0" err="1">
                <a:ea typeface="+mn-lt"/>
                <a:cs typeface="+mn-lt"/>
              </a:rPr>
              <a:t>th</a:t>
            </a:r>
            <a:r>
              <a:rPr lang="en-US" sz="2000" dirty="0">
                <a:ea typeface="+mn-lt"/>
                <a:cs typeface="+mn-lt"/>
              </a:rPr>
              <a:t> polynomial division, the remainder was non-zero, then the multiplicity of the root x0x0 is kk.</a:t>
            </a:r>
          </a:p>
          <a:p>
            <a:pPr>
              <a:buFont typeface="Arial"/>
              <a:buChar char="•"/>
            </a:pPr>
            <a:endParaRPr lang="en-US" sz="2000" dirty="0"/>
          </a:p>
          <a:p>
            <a:pPr>
              <a:buFont typeface="Arial"/>
              <a:buChar char="•"/>
            </a:pPr>
            <a:endParaRPr lang="en-US" sz="2000" dirty="0"/>
          </a:p>
        </p:txBody>
      </p:sp>
    </p:spTree>
    <p:extLst>
      <p:ext uri="{BB962C8B-B14F-4D97-AF65-F5344CB8AC3E}">
        <p14:creationId xmlns:p14="http://schemas.microsoft.com/office/powerpoint/2010/main" val="3936921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AF743D-ECF4-A90D-3EB8-809F0A0263DE}"/>
              </a:ext>
            </a:extLst>
          </p:cNvPr>
          <p:cNvSpPr txBox="1"/>
          <p:nvPr/>
        </p:nvSpPr>
        <p:spPr>
          <a:xfrm>
            <a:off x="238665" y="51759"/>
            <a:ext cx="11757802"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400" b="1" dirty="0"/>
              <a:t>The Fundamental Theorem of Algebra</a:t>
            </a:r>
            <a:endParaRPr lang="en-US" sz="2400" dirty="0"/>
          </a:p>
          <a:p>
            <a:endParaRPr lang="en-US" sz="2400" b="1" dirty="0">
              <a:ea typeface="+mn-lt"/>
              <a:cs typeface="+mn-lt"/>
            </a:endParaRPr>
          </a:p>
          <a:p>
            <a:r>
              <a:rPr lang="en-US" sz="2400" b="1" dirty="0">
                <a:ea typeface="+mn-lt"/>
                <a:cs typeface="+mn-lt"/>
              </a:rPr>
              <a:t>If p(x) is a polynomial of degree n ≥ 1, then p(x) = 0 has exactly n roots, including multiplicities and complex roots.</a:t>
            </a:r>
            <a:endParaRPr lang="en-US" sz="2400" dirty="0"/>
          </a:p>
          <a:p>
            <a:endParaRPr lang="en-US" sz="2400" b="1" dirty="0">
              <a:ea typeface="+mn-lt"/>
              <a:cs typeface="+mn-lt"/>
            </a:endParaRPr>
          </a:p>
          <a:p>
            <a:r>
              <a:rPr lang="en-US" sz="2400" dirty="0">
                <a:ea typeface="+mn-lt"/>
                <a:cs typeface="+mn-lt"/>
              </a:rPr>
              <a:t>Note that n refers to the highest degree of a given polynomial. Proving this theorem is beyond the scope of this syllabus. Thus, it is not necessary for you to verify it! However, it is important that you know how to apply this concept to factoring and solving polynomials.</a:t>
            </a:r>
            <a:endParaRPr lang="en-US" sz="2400" dirty="0"/>
          </a:p>
          <a:p>
            <a:endParaRPr lang="en-US" sz="2400" dirty="0">
              <a:ea typeface="+mn-lt"/>
              <a:cs typeface="+mn-lt"/>
            </a:endParaRPr>
          </a:p>
          <a:p>
            <a:r>
              <a:rPr lang="en-US" sz="2400" dirty="0">
                <a:ea typeface="+mn-lt"/>
                <a:cs typeface="+mn-lt"/>
              </a:rPr>
              <a:t>It is helpful to recall that the term complex here describes a complex root with a non-zero imaginary part, say, a + bi, where a is real and b ≠ 0. As complex roots always come in conjugate pairs, this implies that a - bi is also a root to the polynomial.</a:t>
            </a:r>
            <a:endParaRPr lang="en-US" dirty="0"/>
          </a:p>
          <a:p>
            <a:endParaRPr lang="en-US" sz="2400" dirty="0"/>
          </a:p>
        </p:txBody>
      </p:sp>
    </p:spTree>
    <p:extLst>
      <p:ext uri="{BB962C8B-B14F-4D97-AF65-F5344CB8AC3E}">
        <p14:creationId xmlns:p14="http://schemas.microsoft.com/office/powerpoint/2010/main" val="2965898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7686A7-CB0F-F1E8-6AC3-F7630231C856}"/>
              </a:ext>
            </a:extLst>
          </p:cNvPr>
          <p:cNvSpPr txBox="1"/>
          <p:nvPr/>
        </p:nvSpPr>
        <p:spPr>
          <a:xfrm>
            <a:off x="-6648" y="151502"/>
            <a:ext cx="12203500" cy="71711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FF0000"/>
                </a:solidFill>
              </a:rPr>
              <a:t>Properties</a:t>
            </a:r>
          </a:p>
          <a:p>
            <a:endParaRPr lang="en-US" sz="2000" b="1" dirty="0">
              <a:solidFill>
                <a:srgbClr val="FF0000"/>
              </a:solidFill>
              <a:ea typeface="+mn-lt"/>
              <a:cs typeface="+mn-lt"/>
            </a:endParaRPr>
          </a:p>
          <a:p>
            <a:r>
              <a:rPr lang="en-US" sz="2000" dirty="0">
                <a:ea typeface="+mn-lt"/>
                <a:cs typeface="+mn-lt"/>
              </a:rPr>
              <a:t>Some of the important properties of polynomials along with some important polynomial theorems are as follows:</a:t>
            </a:r>
            <a:endParaRPr lang="en-US" sz="2000" dirty="0"/>
          </a:p>
          <a:p>
            <a:r>
              <a:rPr lang="en-US" sz="2000" b="1" dirty="0"/>
              <a:t>Property 1: Division Algorithm</a:t>
            </a:r>
          </a:p>
          <a:p>
            <a:r>
              <a:rPr lang="en-US" sz="2000" dirty="0">
                <a:ea typeface="+mn-lt"/>
                <a:cs typeface="+mn-lt"/>
              </a:rPr>
              <a:t>If a polynomial P(x) is divided by a polynomial G(x) results in quotient Q(x) with remainder R(x), then,</a:t>
            </a:r>
            <a:endParaRPr lang="en-US" sz="2000" dirty="0"/>
          </a:p>
          <a:p>
            <a:pPr algn="ctr"/>
            <a:r>
              <a:rPr lang="en-US" sz="2000" b="1" dirty="0">
                <a:ea typeface="+mn-lt"/>
                <a:cs typeface="+mn-lt"/>
              </a:rPr>
              <a:t>P(x) = G(x) • Q(x) + R(x)</a:t>
            </a:r>
            <a:endParaRPr lang="en-US" sz="2000" dirty="0"/>
          </a:p>
          <a:p>
            <a:r>
              <a:rPr lang="en-US" sz="2000" b="1" dirty="0"/>
              <a:t>Property 2: </a:t>
            </a:r>
            <a:r>
              <a:rPr lang="en-US" sz="2000" b="1" dirty="0" err="1"/>
              <a:t>Bezout’s</a:t>
            </a:r>
            <a:r>
              <a:rPr lang="en-US" sz="2000" b="1" dirty="0"/>
              <a:t> Theorem</a:t>
            </a:r>
          </a:p>
          <a:p>
            <a:r>
              <a:rPr lang="en-US" sz="2000" dirty="0">
                <a:ea typeface="+mn-lt"/>
                <a:cs typeface="+mn-lt"/>
              </a:rPr>
              <a:t>Polynomial P(x) is divisible by binomial (x – a) if and only if </a:t>
            </a:r>
            <a:r>
              <a:rPr lang="en-US" sz="2000" b="1" dirty="0">
                <a:ea typeface="+mn-lt"/>
                <a:cs typeface="+mn-lt"/>
              </a:rPr>
              <a:t>P(a) = 0</a:t>
            </a:r>
            <a:r>
              <a:rPr lang="en-US" sz="2000" dirty="0">
                <a:ea typeface="+mn-lt"/>
                <a:cs typeface="+mn-lt"/>
              </a:rPr>
              <a:t>.</a:t>
            </a:r>
            <a:endParaRPr lang="en-US" sz="2000" dirty="0"/>
          </a:p>
          <a:p>
            <a:r>
              <a:rPr lang="en-US" sz="2000" b="1" dirty="0"/>
              <a:t>Property 3: Remainder Theorem</a:t>
            </a:r>
          </a:p>
          <a:p>
            <a:r>
              <a:rPr lang="en-US" sz="2000" dirty="0">
                <a:ea typeface="+mn-lt"/>
                <a:cs typeface="+mn-lt"/>
              </a:rPr>
              <a:t>If P(x) is divided by (x – a) with remainder r, then </a:t>
            </a:r>
            <a:r>
              <a:rPr lang="en-US" sz="2000" b="1" dirty="0">
                <a:ea typeface="+mn-lt"/>
                <a:cs typeface="+mn-lt"/>
              </a:rPr>
              <a:t>P(a) = r</a:t>
            </a:r>
            <a:r>
              <a:rPr lang="en-US" sz="2000" dirty="0">
                <a:ea typeface="+mn-lt"/>
                <a:cs typeface="+mn-lt"/>
              </a:rPr>
              <a:t>.</a:t>
            </a:r>
            <a:endParaRPr lang="en-US" sz="2000" dirty="0"/>
          </a:p>
          <a:p>
            <a:r>
              <a:rPr lang="en-US" sz="2000" b="1" dirty="0"/>
              <a:t>Property 4: Factor Theorem</a:t>
            </a:r>
          </a:p>
          <a:p>
            <a:r>
              <a:rPr lang="en-US" sz="2000" dirty="0">
                <a:ea typeface="+mn-lt"/>
                <a:cs typeface="+mn-lt"/>
              </a:rPr>
              <a:t>A polynomial P(x) divided by Q(x) results in R(x) with zero remainders if and only if Q(x) is a factor of P(x).</a:t>
            </a:r>
            <a:endParaRPr lang="en-US" sz="2000" dirty="0"/>
          </a:p>
          <a:p>
            <a:r>
              <a:rPr lang="en-US" sz="2000" b="1" dirty="0"/>
              <a:t>Property 5: Intermediate Value Theorem</a:t>
            </a:r>
          </a:p>
          <a:p>
            <a:r>
              <a:rPr lang="en-US" sz="2000" dirty="0">
                <a:ea typeface="+mn-lt"/>
                <a:cs typeface="+mn-lt"/>
              </a:rPr>
              <a:t>If P(x) is a polynomial, and P(x) ≠ P(y) for (x &lt; y), then P(x) takes every value from P(x) to P(y) in the closed interval [x, y].</a:t>
            </a:r>
            <a:endParaRPr lang="en-US" sz="2000" dirty="0"/>
          </a:p>
          <a:p>
            <a:r>
              <a:rPr lang="en-US" sz="2000" b="1" dirty="0"/>
              <a:t>Property 6</a:t>
            </a:r>
          </a:p>
          <a:p>
            <a:r>
              <a:rPr lang="en-US" sz="2000" dirty="0">
                <a:ea typeface="+mn-lt"/>
                <a:cs typeface="+mn-lt"/>
              </a:rPr>
              <a:t>The addition, subtraction and multiplication of polynomials P and Q result in a polynomial where,</a:t>
            </a:r>
            <a:endParaRPr lang="en-US" sz="2000" dirty="0"/>
          </a:p>
          <a:p>
            <a:pPr algn="ctr"/>
            <a:r>
              <a:rPr lang="en-US" sz="2000" b="1" dirty="0">
                <a:ea typeface="+mn-lt"/>
                <a:cs typeface="+mn-lt"/>
              </a:rPr>
              <a:t>Degree(P ± Q) ≤ Degree(P or Q)</a:t>
            </a:r>
            <a:endParaRPr lang="en-US" sz="2000" dirty="0"/>
          </a:p>
          <a:p>
            <a:pPr algn="ctr"/>
            <a:r>
              <a:rPr lang="en-US" sz="2000" b="1" dirty="0">
                <a:ea typeface="+mn-lt"/>
                <a:cs typeface="+mn-lt"/>
              </a:rPr>
              <a:t>Degree(P × Q) = Degree(P) + Degree(Q)</a:t>
            </a:r>
            <a:endParaRPr lang="en-US" sz="2000" dirty="0"/>
          </a:p>
          <a:p>
            <a:endParaRPr lang="en-US" sz="2000" dirty="0"/>
          </a:p>
          <a:p>
            <a:endParaRPr lang="en-US" sz="2000" dirty="0"/>
          </a:p>
        </p:txBody>
      </p:sp>
    </p:spTree>
    <p:extLst>
      <p:ext uri="{BB962C8B-B14F-4D97-AF65-F5344CB8AC3E}">
        <p14:creationId xmlns:p14="http://schemas.microsoft.com/office/powerpoint/2010/main" val="2438077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3B78EE-F30E-14A6-F16B-4BA431EB9B22}"/>
              </a:ext>
            </a:extLst>
          </p:cNvPr>
          <p:cNvSpPr txBox="1"/>
          <p:nvPr/>
        </p:nvSpPr>
        <p:spPr>
          <a:xfrm>
            <a:off x="238664" y="-5749"/>
            <a:ext cx="12160368" cy="62170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Property 7</a:t>
            </a:r>
          </a:p>
          <a:p>
            <a:r>
              <a:rPr lang="en-US" sz="2000" dirty="0">
                <a:ea typeface="+mn-lt"/>
                <a:cs typeface="+mn-lt"/>
              </a:rPr>
              <a:t>If a polynomial P is divisible by a polynomial Q, then every zero of Q is also a zero of P.</a:t>
            </a:r>
            <a:endParaRPr lang="en-US" sz="2000" dirty="0"/>
          </a:p>
          <a:p>
            <a:r>
              <a:rPr lang="en-US" sz="2000" b="1" dirty="0"/>
              <a:t>Property 8</a:t>
            </a:r>
          </a:p>
          <a:p>
            <a:r>
              <a:rPr lang="en-US" sz="2000" dirty="0">
                <a:ea typeface="+mn-lt"/>
                <a:cs typeface="+mn-lt"/>
              </a:rPr>
              <a:t>If a polynomial P is divisible by two coprime polynomials Q and R, then it is divisible by (Q • R).</a:t>
            </a:r>
            <a:endParaRPr lang="en-US" sz="2000" dirty="0"/>
          </a:p>
          <a:p>
            <a:r>
              <a:rPr lang="en-US" sz="2000" b="1" dirty="0"/>
              <a:t>Property 9</a:t>
            </a:r>
          </a:p>
          <a:p>
            <a:r>
              <a:rPr lang="en-US" sz="2000" dirty="0">
                <a:ea typeface="+mn-lt"/>
                <a:cs typeface="+mn-lt"/>
              </a:rPr>
              <a:t>If P(x) = a</a:t>
            </a:r>
            <a:r>
              <a:rPr lang="en-US" sz="2000" baseline="-25000" dirty="0">
                <a:ea typeface="+mn-lt"/>
                <a:cs typeface="+mn-lt"/>
              </a:rPr>
              <a:t>0</a:t>
            </a:r>
            <a:r>
              <a:rPr lang="en-US" sz="2000" dirty="0">
                <a:ea typeface="+mn-lt"/>
                <a:cs typeface="+mn-lt"/>
              </a:rPr>
              <a:t> + a</a:t>
            </a:r>
            <a:r>
              <a:rPr lang="en-US" sz="2000" baseline="-25000" dirty="0">
                <a:ea typeface="+mn-lt"/>
                <a:cs typeface="+mn-lt"/>
              </a:rPr>
              <a:t>1</a:t>
            </a:r>
            <a:r>
              <a:rPr lang="en-US" sz="2000" dirty="0">
                <a:ea typeface="+mn-lt"/>
                <a:cs typeface="+mn-lt"/>
              </a:rPr>
              <a:t>x + a</a:t>
            </a:r>
            <a:r>
              <a:rPr lang="en-US" sz="2000" baseline="-25000" dirty="0">
                <a:ea typeface="+mn-lt"/>
                <a:cs typeface="+mn-lt"/>
              </a:rPr>
              <a:t>2</a:t>
            </a:r>
            <a:r>
              <a:rPr lang="en-US" sz="2000" dirty="0">
                <a:ea typeface="+mn-lt"/>
                <a:cs typeface="+mn-lt"/>
              </a:rPr>
              <a:t>x</a:t>
            </a:r>
            <a:r>
              <a:rPr lang="en-US" sz="2000" baseline="30000" dirty="0">
                <a:ea typeface="+mn-lt"/>
                <a:cs typeface="+mn-lt"/>
              </a:rPr>
              <a:t>2</a:t>
            </a:r>
            <a:r>
              <a:rPr lang="en-US" sz="2000" dirty="0">
                <a:ea typeface="+mn-lt"/>
                <a:cs typeface="+mn-lt"/>
              </a:rPr>
              <a:t> + …… + </a:t>
            </a:r>
            <a:r>
              <a:rPr lang="en-US" sz="2000" dirty="0" err="1">
                <a:ea typeface="+mn-lt"/>
                <a:cs typeface="+mn-lt"/>
              </a:rPr>
              <a:t>a</a:t>
            </a:r>
            <a:r>
              <a:rPr lang="en-US" sz="2000" baseline="-25000" dirty="0" err="1">
                <a:ea typeface="+mn-lt"/>
                <a:cs typeface="+mn-lt"/>
              </a:rPr>
              <a:t>n</a:t>
            </a:r>
            <a:r>
              <a:rPr lang="en-US" sz="2000" dirty="0" err="1">
                <a:ea typeface="+mn-lt"/>
                <a:cs typeface="+mn-lt"/>
              </a:rPr>
              <a:t>x</a:t>
            </a:r>
            <a:r>
              <a:rPr lang="en-US" sz="2000" baseline="30000" dirty="0" err="1">
                <a:ea typeface="+mn-lt"/>
                <a:cs typeface="+mn-lt"/>
              </a:rPr>
              <a:t>n</a:t>
            </a:r>
            <a:r>
              <a:rPr lang="en-US" sz="2000" dirty="0">
                <a:ea typeface="+mn-lt"/>
                <a:cs typeface="+mn-lt"/>
              </a:rPr>
              <a:t> is a polynomial such that deg(P) = n ≥ 0 then, P has at most “n” distinct roots.</a:t>
            </a:r>
            <a:endParaRPr lang="en-US" sz="2000" dirty="0"/>
          </a:p>
          <a:p>
            <a:r>
              <a:rPr lang="en-US" sz="2000" b="1" dirty="0"/>
              <a:t>Property 10: Descartes’ Rule of Sign</a:t>
            </a:r>
          </a:p>
          <a:p>
            <a:r>
              <a:rPr lang="en-US" sz="2000" dirty="0">
                <a:ea typeface="+mn-lt"/>
                <a:cs typeface="+mn-lt"/>
              </a:rPr>
              <a:t>The number of positive real zeroes in a polynomial function P(x) is the same or less than by an even number as the number of changes in the sign of the coefficients. So, if there are “K” sign changes, the number of roots will be “k” or “(k – a)”, where “a” is some even number.</a:t>
            </a:r>
            <a:endParaRPr lang="en-US" sz="2000" dirty="0"/>
          </a:p>
          <a:p>
            <a:r>
              <a:rPr lang="en-US" sz="2000" b="1" dirty="0"/>
              <a:t>Property 11: Fundamental Theorem of Algebra</a:t>
            </a:r>
          </a:p>
          <a:p>
            <a:r>
              <a:rPr lang="en-US" sz="2000" dirty="0">
                <a:ea typeface="+mn-lt"/>
                <a:cs typeface="+mn-lt"/>
              </a:rPr>
              <a:t>Every non-constant single-variable polynomial with complex coefficients has at least one complex root.</a:t>
            </a:r>
            <a:endParaRPr lang="en-US" sz="2000" dirty="0"/>
          </a:p>
          <a:p>
            <a:r>
              <a:rPr lang="en-US" sz="2000" b="1" dirty="0"/>
              <a:t>Property 12</a:t>
            </a:r>
          </a:p>
          <a:p>
            <a:r>
              <a:rPr lang="en-US" sz="2000" dirty="0">
                <a:ea typeface="+mn-lt"/>
                <a:cs typeface="+mn-lt"/>
              </a:rPr>
              <a:t>If P(x) is a polynomial with real coefficients and has one complex zero (x = a – bi), then x = a + bi will also be a zero of P(x). Also, x</a:t>
            </a:r>
            <a:r>
              <a:rPr lang="en-US" sz="2000" baseline="30000" dirty="0">
                <a:ea typeface="+mn-lt"/>
                <a:cs typeface="+mn-lt"/>
              </a:rPr>
              <a:t>2</a:t>
            </a:r>
            <a:r>
              <a:rPr lang="en-US" sz="2000" dirty="0">
                <a:ea typeface="+mn-lt"/>
                <a:cs typeface="+mn-lt"/>
              </a:rPr>
              <a:t> – 2ax + a</a:t>
            </a:r>
            <a:r>
              <a:rPr lang="en-US" sz="2000" baseline="30000" dirty="0">
                <a:ea typeface="+mn-lt"/>
                <a:cs typeface="+mn-lt"/>
              </a:rPr>
              <a:t>2</a:t>
            </a:r>
            <a:r>
              <a:rPr lang="en-US" sz="2000" dirty="0">
                <a:ea typeface="+mn-lt"/>
                <a:cs typeface="+mn-lt"/>
              </a:rPr>
              <a:t> + b</a:t>
            </a:r>
            <a:r>
              <a:rPr lang="en-US" sz="2000" baseline="30000" dirty="0">
                <a:ea typeface="+mn-lt"/>
                <a:cs typeface="+mn-lt"/>
              </a:rPr>
              <a:t>2</a:t>
            </a:r>
            <a:r>
              <a:rPr lang="en-US" sz="2000" dirty="0">
                <a:ea typeface="+mn-lt"/>
                <a:cs typeface="+mn-lt"/>
              </a:rPr>
              <a:t> will be a factor of P(x).</a:t>
            </a:r>
            <a:endParaRPr lang="en-US" sz="2000" dirty="0"/>
          </a:p>
          <a:p>
            <a:pPr algn="l"/>
            <a:endParaRPr lang="en-US" sz="2000" dirty="0"/>
          </a:p>
          <a:p>
            <a:endParaRPr lang="en-US" sz="2000" dirty="0"/>
          </a:p>
          <a:p>
            <a:endParaRPr lang="en-US" dirty="0"/>
          </a:p>
        </p:txBody>
      </p:sp>
    </p:spTree>
    <p:extLst>
      <p:ext uri="{BB962C8B-B14F-4D97-AF65-F5344CB8AC3E}">
        <p14:creationId xmlns:p14="http://schemas.microsoft.com/office/powerpoint/2010/main" val="1025978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8F358A-4F63-5F49-E246-05E32B339718}"/>
              </a:ext>
            </a:extLst>
          </p:cNvPr>
          <p:cNvSpPr txBox="1"/>
          <p:nvPr/>
        </p:nvSpPr>
        <p:spPr>
          <a:xfrm>
            <a:off x="296174" y="209910"/>
            <a:ext cx="11441501"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 </a:t>
            </a:r>
            <a:r>
              <a:rPr lang="en-US" sz="2400" b="1" dirty="0">
                <a:ea typeface="+mn-lt"/>
                <a:cs typeface="+mn-lt"/>
              </a:rPr>
              <a:t>Common Roots:</a:t>
            </a:r>
            <a:endParaRPr lang="en-US" sz="2400" dirty="0"/>
          </a:p>
          <a:p>
            <a:endParaRPr lang="en-US" sz="2400" b="1" dirty="0">
              <a:ea typeface="+mn-lt"/>
              <a:cs typeface="+mn-lt"/>
            </a:endParaRPr>
          </a:p>
          <a:p>
            <a:r>
              <a:rPr lang="en-US" sz="2400" dirty="0">
                <a:ea typeface="+mn-lt"/>
                <a:cs typeface="+mn-lt"/>
              </a:rPr>
              <a:t>(</a:t>
            </a:r>
            <a:r>
              <a:rPr lang="en-US" sz="2400" err="1">
                <a:ea typeface="+mn-lt"/>
                <a:cs typeface="+mn-lt"/>
              </a:rPr>
              <a:t>i</a:t>
            </a:r>
            <a:r>
              <a:rPr lang="en-US" sz="2400" dirty="0">
                <a:ea typeface="+mn-lt"/>
                <a:cs typeface="+mn-lt"/>
              </a:rPr>
              <a:t>) Let two quadratic equations a1x2+b1x+c1=0a1x2+b1x+c1=0 and a2x2+b2x+c2=0a2x2+b2x+c2=0 have only one common root αα, then</a:t>
            </a:r>
            <a:endParaRPr lang="en-US" sz="2400" dirty="0"/>
          </a:p>
          <a:p>
            <a:r>
              <a:rPr lang="en-US" sz="2400" dirty="0">
                <a:ea typeface="+mn-lt"/>
                <a:cs typeface="+mn-lt"/>
              </a:rPr>
              <a:t>α2b1c2−b2c1=αa2c1−a1c2=1a1b2−a2b1α2b1c2-b2c1=αa2c1-a1c2=1a1b2-a2b1</a:t>
            </a:r>
            <a:endParaRPr lang="en-US" sz="2400" dirty="0"/>
          </a:p>
          <a:p>
            <a:r>
              <a:rPr lang="en-US" sz="2400" dirty="0">
                <a:ea typeface="+mn-lt"/>
                <a:cs typeface="+mn-lt"/>
              </a:rPr>
              <a:t>⇒α=c1a2−c2a1a1b2−a2b1=b1c2−b2−c1c1a2−c2a1⇒α=c1a2-c2a1a1b2-a2b1=b1c2-b2-c1c1a2-c2a1</a:t>
            </a:r>
            <a:endParaRPr lang="en-US" sz="2400" dirty="0"/>
          </a:p>
          <a:p>
            <a:r>
              <a:rPr lang="en-US" sz="2400" dirty="0">
                <a:ea typeface="+mn-lt"/>
                <a:cs typeface="+mn-lt"/>
              </a:rPr>
              <a:t>(ii) Let two quadratic equations a1x2+b1x+c1=0a1x2+b1x+c1=0 and a2x2+b2x+c2=0a2x2+b2x+c2=0 have both roots common, then a1a2=b1b2=c1c2.a1a2=b1b2=c1c2.</a:t>
            </a:r>
            <a:endParaRPr lang="en-US" sz="2400" dirty="0"/>
          </a:p>
          <a:p>
            <a:r>
              <a:rPr lang="en-US" sz="2400" dirty="0">
                <a:ea typeface="+mn-lt"/>
                <a:cs typeface="+mn-lt"/>
              </a:rPr>
              <a:t>Note: Two different quadratic equation with real coefficients and non-real roots cannot have single common root because imaginary roots occur in pair. And hence, if problem says that there is one common root, but quadratic has non-real roots, then irrespective of question's statement both roots will be common.</a:t>
            </a:r>
            <a:endParaRPr lang="en-US" sz="2400" dirty="0"/>
          </a:p>
          <a:p>
            <a:pPr algn="l"/>
            <a:endParaRPr lang="en-US" sz="2400" dirty="0"/>
          </a:p>
        </p:txBody>
      </p:sp>
    </p:spTree>
    <p:extLst>
      <p:ext uri="{BB962C8B-B14F-4D97-AF65-F5344CB8AC3E}">
        <p14:creationId xmlns:p14="http://schemas.microsoft.com/office/powerpoint/2010/main" val="3643970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F6834C-3E86-2062-193F-624400C7C445}"/>
              </a:ext>
            </a:extLst>
          </p:cNvPr>
          <p:cNvSpPr txBox="1"/>
          <p:nvPr/>
        </p:nvSpPr>
        <p:spPr>
          <a:xfrm>
            <a:off x="339306" y="152400"/>
            <a:ext cx="11642784"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MULTIPLE ROOT</a:t>
            </a:r>
          </a:p>
          <a:p>
            <a:r>
              <a:rPr lang="en-US" sz="2000" dirty="0">
                <a:ea typeface="+mn-lt"/>
                <a:cs typeface="+mn-lt"/>
              </a:rPr>
              <a:t>A multiple root is a </a:t>
            </a:r>
            <a:r>
              <a:rPr lang="en-US" sz="2000" dirty="0">
                <a:ea typeface="+mn-lt"/>
                <a:cs typeface="+mn-lt"/>
                <a:hlinkClick r:id="rId2"/>
              </a:rPr>
              <a:t>root</a:t>
            </a:r>
            <a:r>
              <a:rPr lang="en-US" sz="2000" dirty="0">
                <a:ea typeface="+mn-lt"/>
                <a:cs typeface="+mn-lt"/>
              </a:rPr>
              <a:t> with </a:t>
            </a:r>
            <a:r>
              <a:rPr lang="en-US" sz="2000" dirty="0">
                <a:ea typeface="+mn-lt"/>
                <a:cs typeface="+mn-lt"/>
                <a:hlinkClick r:id="rId3"/>
              </a:rPr>
              <a:t>multiplicity</a:t>
            </a:r>
            <a:r>
              <a:rPr lang="en-US" sz="2000" dirty="0">
                <a:ea typeface="+mn-lt"/>
                <a:cs typeface="+mn-lt"/>
              </a:rPr>
              <a:t> , also called a multiple point or repeated root. For example, in the equation , 1 is multiple (double) root.</a:t>
            </a:r>
            <a:endParaRPr lang="en-US" sz="2000" dirty="0"/>
          </a:p>
          <a:p>
            <a:r>
              <a:rPr lang="en-US" sz="2000" dirty="0">
                <a:ea typeface="+mn-lt"/>
                <a:cs typeface="+mn-lt"/>
              </a:rPr>
              <a:t>If a polynomial has a multiple root, its </a:t>
            </a:r>
            <a:r>
              <a:rPr lang="en-US" sz="2000" dirty="0">
                <a:ea typeface="+mn-lt"/>
                <a:cs typeface="+mn-lt"/>
                <a:hlinkClick r:id="rId4"/>
              </a:rPr>
              <a:t>derivative</a:t>
            </a:r>
            <a:r>
              <a:rPr lang="en-US" sz="2000" dirty="0">
                <a:ea typeface="+mn-lt"/>
                <a:cs typeface="+mn-lt"/>
              </a:rPr>
              <a:t> also shares that root.</a:t>
            </a:r>
            <a:endParaRPr lang="en-US" sz="2000" dirty="0"/>
          </a:p>
          <a:p>
            <a:br>
              <a:rPr lang="en-US" dirty="0"/>
            </a:br>
            <a:endParaRPr lang="en-US" sz="2000" dirty="0"/>
          </a:p>
        </p:txBody>
      </p:sp>
    </p:spTree>
    <p:extLst>
      <p:ext uri="{BB962C8B-B14F-4D97-AF65-F5344CB8AC3E}">
        <p14:creationId xmlns:p14="http://schemas.microsoft.com/office/powerpoint/2010/main" val="200472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73281-8408-3A73-24E7-687A8262A37B}"/>
              </a:ext>
            </a:extLst>
          </p:cNvPr>
          <p:cNvSpPr>
            <a:spLocks noGrp="1"/>
          </p:cNvSpPr>
          <p:nvPr>
            <p:ph type="title"/>
          </p:nvPr>
        </p:nvSpPr>
        <p:spPr/>
        <p:txBody>
          <a:bodyPr/>
          <a:lstStyle/>
          <a:p>
            <a:r>
              <a:rPr lang="en-US" dirty="0"/>
              <a:t>MAXIMA AND MINIMA</a:t>
            </a:r>
          </a:p>
        </p:txBody>
      </p:sp>
      <p:sp>
        <p:nvSpPr>
          <p:cNvPr id="3" name="Content Placeholder 2">
            <a:extLst>
              <a:ext uri="{FF2B5EF4-FFF2-40B4-BE49-F238E27FC236}">
                <a16:creationId xmlns:a16="http://schemas.microsoft.com/office/drawing/2014/main" id="{460BC69B-C062-9376-2991-7455D0AE5EC6}"/>
              </a:ext>
            </a:extLst>
          </p:cNvPr>
          <p:cNvSpPr>
            <a:spLocks noGrp="1"/>
          </p:cNvSpPr>
          <p:nvPr>
            <p:ph idx="1"/>
          </p:nvPr>
        </p:nvSpPr>
        <p:spPr/>
        <p:txBody>
          <a:bodyPr vert="horz" lIns="91440" tIns="45720" rIns="91440" bIns="45720" rtlCol="0" anchor="t">
            <a:normAutofit/>
          </a:bodyPr>
          <a:lstStyle/>
          <a:p>
            <a:r>
              <a:rPr lang="en-US" sz="3200" b="1" dirty="0">
                <a:ea typeface="+mn-lt"/>
                <a:cs typeface="+mn-lt"/>
              </a:rPr>
              <a:t>Maxima and minima</a:t>
            </a:r>
            <a:r>
              <a:rPr lang="en-US" sz="3200" dirty="0">
                <a:ea typeface="+mn-lt"/>
                <a:cs typeface="+mn-lt"/>
              </a:rPr>
              <a:t> are known as the extrema of a function. Maxima and minima are the maximum or the minimum value of a function within the given set of ranges. For the function, under the entire range, the maximum value of the function is known as the absolute maxima and the minimum value is known as the absolute minima.</a:t>
            </a:r>
            <a:endParaRPr lang="en-US" sz="3200"/>
          </a:p>
        </p:txBody>
      </p:sp>
    </p:spTree>
    <p:extLst>
      <p:ext uri="{BB962C8B-B14F-4D97-AF65-F5344CB8AC3E}">
        <p14:creationId xmlns:p14="http://schemas.microsoft.com/office/powerpoint/2010/main" val="1051378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3" name="Rectangle 12">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pic>
        <p:nvPicPr>
          <p:cNvPr id="3" name="Picture 3" descr="Diagram&#10;&#10;Description automatically generated">
            <a:extLst>
              <a:ext uri="{FF2B5EF4-FFF2-40B4-BE49-F238E27FC236}">
                <a16:creationId xmlns:a16="http://schemas.microsoft.com/office/drawing/2014/main" id="{72EDD62D-3B00-FEA7-49F2-96E5C78AC858}"/>
              </a:ext>
            </a:extLst>
          </p:cNvPr>
          <p:cNvPicPr>
            <a:picLocks noChangeAspect="1"/>
          </p:cNvPicPr>
          <p:nvPr/>
        </p:nvPicPr>
        <p:blipFill rotWithShape="1">
          <a:blip r:embed="rId6"/>
          <a:srcRect l="1803" r="6375" b="-1"/>
          <a:stretch/>
        </p:blipFill>
        <p:spPr>
          <a:xfrm>
            <a:off x="1007196" y="2265037"/>
            <a:ext cx="5088800" cy="3907158"/>
          </a:xfrm>
          <a:prstGeom prst="rect">
            <a:avLst/>
          </a:prstGeom>
        </p:spPr>
      </p:pic>
      <p:sp>
        <p:nvSpPr>
          <p:cNvPr id="4" name="TextBox 3">
            <a:extLst>
              <a:ext uri="{FF2B5EF4-FFF2-40B4-BE49-F238E27FC236}">
                <a16:creationId xmlns:a16="http://schemas.microsoft.com/office/drawing/2014/main" id="{D7006CDE-72FD-4CA6-F926-7FFE5103D158}"/>
              </a:ext>
            </a:extLst>
          </p:cNvPr>
          <p:cNvSpPr txBox="1"/>
          <p:nvPr/>
        </p:nvSpPr>
        <p:spPr>
          <a:xfrm>
            <a:off x="6496216" y="2320412"/>
            <a:ext cx="4632031" cy="3851787"/>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lnSpcReduction="10000"/>
          </a:bodyPr>
          <a:lstStyle/>
          <a:p>
            <a:pPr indent="-182880" defTabSz="914400">
              <a:lnSpc>
                <a:spcPct val="90000"/>
              </a:lnSpc>
              <a:spcAft>
                <a:spcPts val="600"/>
              </a:spcAft>
              <a:buClr>
                <a:schemeClr val="accent1">
                  <a:lumMod val="75000"/>
                </a:schemeClr>
              </a:buClr>
              <a:buSzPct val="85000"/>
              <a:buFont typeface="Wingdings" pitchFamily="2" charset="2"/>
              <a:buChar char="§"/>
            </a:pPr>
            <a:r>
              <a:rPr lang="en-US" sz="2400" dirty="0"/>
              <a:t>The combination of maxima and minima is extrema. In the image given below, we can see various peaks and valleys in the graph. At x = a and at x = 0, we get maximum values of the function, and at x = b and x = c, we get minimum values of the function. All the peaks are the maxima and the valleys are the minima.</a:t>
            </a:r>
          </a:p>
          <a:p>
            <a:pPr indent="-182880" defTabSz="914400">
              <a:lnSpc>
                <a:spcPct val="90000"/>
              </a:lnSpc>
              <a:spcAft>
                <a:spcPts val="600"/>
              </a:spcAft>
              <a:buClr>
                <a:schemeClr val="accent1">
                  <a:lumMod val="75000"/>
                </a:schemeClr>
              </a:buClr>
              <a:buSzPct val="85000"/>
              <a:buFont typeface="Wingdings" pitchFamily="2" charset="2"/>
              <a:buChar char="§"/>
            </a:pPr>
            <a:br>
              <a:rPr lang="en-US" dirty="0"/>
            </a:br>
            <a:endParaRPr lang="en-US"/>
          </a:p>
        </p:txBody>
      </p:sp>
      <p:sp>
        <p:nvSpPr>
          <p:cNvPr id="21" name="Oval 20">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3" name="Oval 22">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57841A4A-EA05-8C49-56BE-A8E332129F0B}"/>
              </a:ext>
            </a:extLst>
          </p:cNvPr>
          <p:cNvSpPr txBox="1"/>
          <p:nvPr/>
        </p:nvSpPr>
        <p:spPr>
          <a:xfrm>
            <a:off x="3861758" y="307100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2396815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3169D4-A176-4E58-59E2-B0CAA0BD15FC}"/>
              </a:ext>
            </a:extLst>
          </p:cNvPr>
          <p:cNvSpPr txBox="1"/>
          <p:nvPr/>
        </p:nvSpPr>
        <p:spPr>
          <a:xfrm>
            <a:off x="568445" y="640332"/>
            <a:ext cx="11499011"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ea typeface="+mn-lt"/>
                <a:cs typeface="+mn-lt"/>
              </a:rPr>
              <a:t>First of all, by polynomial rules, there will be no absolute maximum or minimum. Since the highest degree term is of degree 3 (odd) and the coefficient is positive (2), at left of the graph we will be at (-x, -</a:t>
            </a:r>
            <a:r>
              <a:rPr lang="en-US" sz="2000" dirty="0" err="1">
                <a:ea typeface="+mn-lt"/>
                <a:cs typeface="+mn-lt"/>
              </a:rPr>
              <a:t>oo</a:t>
            </a:r>
            <a:r>
              <a:rPr lang="en-US" sz="2000" dirty="0">
                <a:ea typeface="+mn-lt"/>
                <a:cs typeface="+mn-lt"/>
              </a:rPr>
              <a:t>) and work our way up as we go right towards (x, </a:t>
            </a:r>
            <a:r>
              <a:rPr lang="en-US" sz="2000" dirty="0" err="1">
                <a:ea typeface="+mn-lt"/>
                <a:cs typeface="+mn-lt"/>
              </a:rPr>
              <a:t>oo</a:t>
            </a:r>
            <a:r>
              <a:rPr lang="en-US" sz="2000" dirty="0">
                <a:ea typeface="+mn-lt"/>
                <a:cs typeface="+mn-lt"/>
              </a:rPr>
              <a:t>). This means there will at most be a local max/min. To find these, we start by finding the derivative.</a:t>
            </a:r>
          </a:p>
          <a:p>
            <a:r>
              <a:rPr lang="en-US" sz="2000" dirty="0">
                <a:ea typeface="+mn-lt"/>
                <a:cs typeface="+mn-lt"/>
              </a:rPr>
              <a:t>we start by finding the derivative.</a:t>
            </a:r>
            <a:endParaRPr lang="en-US" dirty="0"/>
          </a:p>
          <a:p>
            <a:r>
              <a:rPr lang="en-US" sz="2000" dirty="0">
                <a:ea typeface="+mn-lt"/>
                <a:cs typeface="+mn-lt"/>
              </a:rPr>
              <a:t>f'(x)=6x2−12x−48</a:t>
            </a:r>
            <a:endParaRPr lang="en-US" dirty="0"/>
          </a:p>
          <a:p>
            <a:r>
              <a:rPr lang="en-US" sz="2000" dirty="0">
                <a:ea typeface="+mn-lt"/>
                <a:cs typeface="+mn-lt"/>
              </a:rPr>
              <a:t>We must now find the critical numbers. These will contain our relative maximum and minimums. This is a polynomial function defined over all values of x. Our only critical point will come when the derivative equals 0.</a:t>
            </a:r>
            <a:endParaRPr lang="en-US" dirty="0"/>
          </a:p>
          <a:p>
            <a:r>
              <a:rPr lang="en-US" sz="2000" dirty="0">
                <a:ea typeface="+mn-lt"/>
                <a:cs typeface="+mn-lt"/>
              </a:rPr>
              <a:t>0=6x2−12x−48</a:t>
            </a:r>
            <a:endParaRPr lang="en-US" dirty="0"/>
          </a:p>
          <a:p>
            <a:r>
              <a:rPr lang="en-US" sz="2000" dirty="0">
                <a:ea typeface="+mn-lt"/>
                <a:cs typeface="+mn-lt"/>
              </a:rPr>
              <a:t>0=6(x2−2x−8)</a:t>
            </a:r>
            <a:endParaRPr lang="en-US" dirty="0"/>
          </a:p>
          <a:p>
            <a:r>
              <a:rPr lang="en-US" sz="2000" dirty="0">
                <a:ea typeface="+mn-lt"/>
                <a:cs typeface="+mn-lt"/>
              </a:rPr>
              <a:t>0=(x−4)(x+2)</a:t>
            </a:r>
            <a:endParaRPr lang="en-US" dirty="0"/>
          </a:p>
          <a:p>
            <a:r>
              <a:rPr lang="en-US" sz="2000" dirty="0">
                <a:ea typeface="+mn-lt"/>
                <a:cs typeface="+mn-lt"/>
              </a:rPr>
              <a:t>x=4and−2</a:t>
            </a:r>
            <a:endParaRPr lang="en-US" dirty="0"/>
          </a:p>
          <a:p>
            <a:endParaRPr lang="en-US" sz="2000" dirty="0"/>
          </a:p>
        </p:txBody>
      </p:sp>
    </p:spTree>
    <p:extLst>
      <p:ext uri="{BB962C8B-B14F-4D97-AF65-F5344CB8AC3E}">
        <p14:creationId xmlns:p14="http://schemas.microsoft.com/office/powerpoint/2010/main" val="2252829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035A51-A913-7532-2F4D-975C3293E5F0}"/>
              </a:ext>
            </a:extLst>
          </p:cNvPr>
          <p:cNvSpPr txBox="1"/>
          <p:nvPr/>
        </p:nvSpPr>
        <p:spPr>
          <a:xfrm>
            <a:off x="353684" y="324929"/>
            <a:ext cx="11700293"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mn-lt"/>
                <a:cs typeface="+mn-lt"/>
              </a:rPr>
              <a:t>The next step is to check the sign of the derivative on both sides of the critical numbers. If f'(x)&lt;0, then f(x) is decreasing, but if f'(x)&gt;0, the f(x) will be increasing.</a:t>
            </a:r>
            <a:endParaRPr lang="en-US" sz="2400"/>
          </a:p>
          <a:p>
            <a:endParaRPr lang="en-US" sz="2400" b="1" dirty="0">
              <a:ea typeface="+mn-lt"/>
              <a:cs typeface="+mn-lt"/>
            </a:endParaRPr>
          </a:p>
          <a:p>
            <a:r>
              <a:rPr lang="en-US" sz="2400" b="1" dirty="0">
                <a:ea typeface="+mn-lt"/>
                <a:cs typeface="+mn-lt"/>
              </a:rPr>
              <a:t>Test point 1: </a:t>
            </a:r>
            <a:r>
              <a:rPr lang="en-US" sz="2400" dirty="0">
                <a:ea typeface="+mn-lt"/>
                <a:cs typeface="+mn-lt"/>
              </a:rPr>
              <a:t>x=5</a:t>
            </a:r>
            <a:endParaRPr lang="en-US" sz="2400"/>
          </a:p>
          <a:p>
            <a:r>
              <a:rPr lang="en-US" sz="2400" dirty="0">
                <a:ea typeface="+mn-lt"/>
                <a:cs typeface="+mn-lt"/>
              </a:rPr>
              <a:t>f'(5)=6(5)2−12(5)−48=42</a:t>
            </a:r>
            <a:endParaRPr lang="en-US" sz="2400"/>
          </a:p>
          <a:p>
            <a:endParaRPr lang="en-US" sz="2400" b="1" dirty="0">
              <a:ea typeface="+mn-lt"/>
              <a:cs typeface="+mn-lt"/>
            </a:endParaRPr>
          </a:p>
          <a:p>
            <a:r>
              <a:rPr lang="en-US" sz="2400" b="1" dirty="0">
                <a:ea typeface="+mn-lt"/>
                <a:cs typeface="+mn-lt"/>
              </a:rPr>
              <a:t>Test point 2: </a:t>
            </a:r>
            <a:r>
              <a:rPr lang="en-US" sz="2400" dirty="0">
                <a:ea typeface="+mn-lt"/>
                <a:cs typeface="+mn-lt"/>
              </a:rPr>
              <a:t>x=3</a:t>
            </a:r>
            <a:endParaRPr lang="en-US"/>
          </a:p>
          <a:p>
            <a:r>
              <a:rPr lang="en-US" sz="2400" dirty="0">
                <a:ea typeface="+mn-lt"/>
                <a:cs typeface="+mn-lt"/>
              </a:rPr>
              <a:t>f'(3)=6(3)2−12(3)−48=54−36−48=−30</a:t>
            </a:r>
            <a:endParaRPr lang="en-US" sz="2400"/>
          </a:p>
          <a:p>
            <a:r>
              <a:rPr lang="en-US" sz="2400" dirty="0">
                <a:ea typeface="+mn-lt"/>
                <a:cs typeface="+mn-lt"/>
              </a:rPr>
              <a:t>So, x=4 is a local minimum value.</a:t>
            </a:r>
            <a:endParaRPr lang="en-US" sz="2400"/>
          </a:p>
          <a:p>
            <a:endParaRPr lang="en-US" sz="2400" b="1" dirty="0">
              <a:ea typeface="+mn-lt"/>
              <a:cs typeface="+mn-lt"/>
            </a:endParaRPr>
          </a:p>
          <a:p>
            <a:r>
              <a:rPr lang="en-US" sz="2400" b="1" dirty="0">
                <a:ea typeface="+mn-lt"/>
                <a:cs typeface="+mn-lt"/>
              </a:rPr>
              <a:t>Test point 3: </a:t>
            </a:r>
            <a:r>
              <a:rPr lang="en-US" sz="2400" dirty="0">
                <a:ea typeface="+mn-lt"/>
                <a:cs typeface="+mn-lt"/>
              </a:rPr>
              <a:t>x=−1</a:t>
            </a:r>
            <a:endParaRPr lang="en-US" sz="2400"/>
          </a:p>
          <a:p>
            <a:r>
              <a:rPr lang="en-US" sz="2400" dirty="0">
                <a:ea typeface="+mn-lt"/>
                <a:cs typeface="+mn-lt"/>
              </a:rPr>
              <a:t>f'(−1)=6(−1)2−12(−1)−48=6+12−48=−30</a:t>
            </a:r>
            <a:endParaRPr lang="en-US" sz="2400"/>
          </a:p>
          <a:p>
            <a:endParaRPr lang="en-US" sz="2400" b="1" dirty="0">
              <a:ea typeface="+mn-lt"/>
              <a:cs typeface="+mn-lt"/>
            </a:endParaRPr>
          </a:p>
          <a:p>
            <a:r>
              <a:rPr lang="en-US" sz="2400" b="1" dirty="0">
                <a:ea typeface="+mn-lt"/>
                <a:cs typeface="+mn-lt"/>
              </a:rPr>
              <a:t>Test point 4: </a:t>
            </a:r>
            <a:r>
              <a:rPr lang="en-US" sz="2400" dirty="0">
                <a:ea typeface="+mn-lt"/>
                <a:cs typeface="+mn-lt"/>
              </a:rPr>
              <a:t>x=−3</a:t>
            </a:r>
            <a:endParaRPr lang="en-US" sz="2400"/>
          </a:p>
          <a:p>
            <a:r>
              <a:rPr lang="en-US" sz="2400" dirty="0">
                <a:ea typeface="+mn-lt"/>
                <a:cs typeface="+mn-lt"/>
              </a:rPr>
              <a:t>f'(−3)=6(−3)2−12(−3)−48=54+36−48=42</a:t>
            </a:r>
            <a:endParaRPr lang="en-US" sz="2400"/>
          </a:p>
          <a:p>
            <a:endParaRPr lang="en-US" dirty="0"/>
          </a:p>
        </p:txBody>
      </p:sp>
    </p:spTree>
    <p:extLst>
      <p:ext uri="{BB962C8B-B14F-4D97-AF65-F5344CB8AC3E}">
        <p14:creationId xmlns:p14="http://schemas.microsoft.com/office/powerpoint/2010/main" val="203496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12E6AB-5C43-4CE0-6EBA-4B5E06C4EA61}"/>
              </a:ext>
            </a:extLst>
          </p:cNvPr>
          <p:cNvSpPr txBox="1"/>
          <p:nvPr/>
        </p:nvSpPr>
        <p:spPr>
          <a:xfrm>
            <a:off x="569344" y="497457"/>
            <a:ext cx="11340859"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mn-lt"/>
                <a:cs typeface="+mn-lt"/>
              </a:rPr>
              <a:t>Therefore, x=−2 is a local maximum. Everything we have found algebraically agrees with what can be seen in the following graph of f(x).</a:t>
            </a:r>
            <a:endParaRPr lang="en-US" sz="2400"/>
          </a:p>
          <a:p>
            <a:r>
              <a:rPr lang="en-US" sz="2400" dirty="0">
                <a:ea typeface="+mn-lt"/>
                <a:cs typeface="+mn-lt"/>
              </a:rPr>
              <a:t>graph{2x^3- 6x^2 - 48x + 24 [-10, 10, -5, 5]}</a:t>
            </a:r>
            <a:endParaRPr lang="en-US" sz="2400"/>
          </a:p>
          <a:p>
            <a:pPr algn="l"/>
            <a:endParaRPr lang="en-US" dirty="0"/>
          </a:p>
        </p:txBody>
      </p:sp>
    </p:spTree>
    <p:extLst>
      <p:ext uri="{BB962C8B-B14F-4D97-AF65-F5344CB8AC3E}">
        <p14:creationId xmlns:p14="http://schemas.microsoft.com/office/powerpoint/2010/main" val="4027178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A4B868-87D4-661B-2158-A586178FA1AA}"/>
              </a:ext>
            </a:extLst>
          </p:cNvPr>
          <p:cNvSpPr txBox="1"/>
          <p:nvPr/>
        </p:nvSpPr>
        <p:spPr>
          <a:xfrm>
            <a:off x="1201948" y="554967"/>
            <a:ext cx="10550104"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ea typeface="+mn-lt"/>
                <a:cs typeface="+mn-lt"/>
              </a:rPr>
              <a:t>Binomial</a:t>
            </a:r>
            <a:r>
              <a:rPr lang="en-US" sz="2400" dirty="0">
                <a:ea typeface="+mn-lt"/>
                <a:cs typeface="+mn-lt"/>
              </a:rPr>
              <a:t> is a polynomial with only terms. For example, x + 2 is a binomial, where x and 2 are two separate terms. Also, the coefficient of x is 1, the exponent of x is 1 and 2 is the constant here. Therefore, A binomial is a two-term</a:t>
            </a:r>
            <a:r>
              <a:rPr lang="en-US" sz="2400" dirty="0">
                <a:ea typeface="+mn-lt"/>
                <a:cs typeface="+mn-lt"/>
                <a:hlinkClick r:id="rId2"/>
              </a:rPr>
              <a:t> algebraic expression</a:t>
            </a:r>
            <a:r>
              <a:rPr lang="en-US" sz="2400" dirty="0">
                <a:ea typeface="+mn-lt"/>
                <a:cs typeface="+mn-lt"/>
              </a:rPr>
              <a:t> that contains variable, coefficient, exponents and constant. </a:t>
            </a:r>
            <a:endParaRPr lang="en-US" sz="2400" dirty="0"/>
          </a:p>
          <a:p>
            <a:r>
              <a:rPr lang="en-US" sz="2400" dirty="0">
                <a:ea typeface="+mn-lt"/>
                <a:cs typeface="+mn-lt"/>
              </a:rPr>
              <a:t>Another example of a binomial polynomial is x</a:t>
            </a:r>
            <a:r>
              <a:rPr lang="en-US" sz="2400" baseline="30000" dirty="0">
                <a:ea typeface="+mn-lt"/>
                <a:cs typeface="+mn-lt"/>
              </a:rPr>
              <a:t>2</a:t>
            </a:r>
            <a:r>
              <a:rPr lang="en-US" sz="2400" dirty="0">
                <a:ea typeface="+mn-lt"/>
                <a:cs typeface="+mn-lt"/>
              </a:rPr>
              <a:t> + 4x. Thus, based on this binomial we can say the following:</a:t>
            </a:r>
            <a:endParaRPr lang="en-US" sz="2400" dirty="0"/>
          </a:p>
          <a:p>
            <a:pPr marL="285750" indent="-285750">
              <a:buFont typeface="Arial"/>
              <a:buChar char="•"/>
            </a:pPr>
            <a:r>
              <a:rPr lang="en-US" sz="2400" dirty="0">
                <a:ea typeface="+mn-lt"/>
                <a:cs typeface="+mn-lt"/>
              </a:rPr>
              <a:t>x</a:t>
            </a:r>
            <a:r>
              <a:rPr lang="en-US" sz="2400" baseline="30000" dirty="0">
                <a:ea typeface="+mn-lt"/>
                <a:cs typeface="+mn-lt"/>
              </a:rPr>
              <a:t>2</a:t>
            </a:r>
            <a:r>
              <a:rPr lang="en-US" sz="2400" dirty="0">
                <a:ea typeface="+mn-lt"/>
                <a:cs typeface="+mn-lt"/>
              </a:rPr>
              <a:t> and 4x are the two terms</a:t>
            </a:r>
            <a:endParaRPr lang="en-US" sz="2400" dirty="0"/>
          </a:p>
          <a:p>
            <a:pPr marL="285750" indent="-285750">
              <a:buFont typeface="Arial"/>
              <a:buChar char="•"/>
            </a:pPr>
            <a:r>
              <a:rPr lang="en-US" sz="2400" dirty="0">
                <a:ea typeface="+mn-lt"/>
                <a:cs typeface="+mn-lt"/>
              </a:rPr>
              <a:t>Variable = x</a:t>
            </a:r>
            <a:endParaRPr lang="en-US" sz="2400" dirty="0"/>
          </a:p>
          <a:p>
            <a:pPr marL="285750" indent="-285750">
              <a:buFont typeface="Arial"/>
              <a:buChar char="•"/>
            </a:pPr>
            <a:r>
              <a:rPr lang="en-US" sz="2400" dirty="0">
                <a:ea typeface="+mn-lt"/>
                <a:cs typeface="+mn-lt"/>
              </a:rPr>
              <a:t>The exponent of x</a:t>
            </a:r>
            <a:r>
              <a:rPr lang="en-US" sz="2400" baseline="30000" dirty="0">
                <a:ea typeface="+mn-lt"/>
                <a:cs typeface="+mn-lt"/>
              </a:rPr>
              <a:t>2</a:t>
            </a:r>
            <a:r>
              <a:rPr lang="en-US" sz="2400" dirty="0">
                <a:ea typeface="+mn-lt"/>
                <a:cs typeface="+mn-lt"/>
              </a:rPr>
              <a:t> is 2 and x is 1</a:t>
            </a:r>
            <a:endParaRPr lang="en-US" sz="2400" dirty="0"/>
          </a:p>
          <a:p>
            <a:pPr marL="285750" indent="-285750">
              <a:buFont typeface="Arial"/>
              <a:buChar char="•"/>
            </a:pPr>
            <a:r>
              <a:rPr lang="en-US" sz="2400" dirty="0">
                <a:ea typeface="+mn-lt"/>
                <a:cs typeface="+mn-lt"/>
              </a:rPr>
              <a:t>Coefficient of x</a:t>
            </a:r>
            <a:r>
              <a:rPr lang="en-US" sz="2400" baseline="30000" dirty="0">
                <a:ea typeface="+mn-lt"/>
                <a:cs typeface="+mn-lt"/>
              </a:rPr>
              <a:t>2</a:t>
            </a:r>
            <a:r>
              <a:rPr lang="en-US" sz="2400" dirty="0">
                <a:ea typeface="+mn-lt"/>
                <a:cs typeface="+mn-lt"/>
              </a:rPr>
              <a:t> is 1 and of x is 4</a:t>
            </a:r>
            <a:endParaRPr lang="en-US" sz="2400" dirty="0"/>
          </a:p>
          <a:p>
            <a:pPr algn="l"/>
            <a:endParaRPr lang="en-US" sz="2400" dirty="0"/>
          </a:p>
        </p:txBody>
      </p:sp>
    </p:spTree>
    <p:extLst>
      <p:ext uri="{BB962C8B-B14F-4D97-AF65-F5344CB8AC3E}">
        <p14:creationId xmlns:p14="http://schemas.microsoft.com/office/powerpoint/2010/main" val="28197081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0</TotalTime>
  <Words>0</Words>
  <Application>Microsoft Office PowerPoint</Application>
  <PresentationFormat>Widescreen</PresentationFormat>
  <Paragraphs>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Wood Type</vt:lpstr>
      <vt:lpstr>Theory of equations</vt:lpstr>
      <vt:lpstr>Factor theorem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MAXIMA AND MINIMA</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 </cp:lastModifiedBy>
  <cp:revision>131</cp:revision>
  <dcterms:created xsi:type="dcterms:W3CDTF">2014-09-12T02:14:24Z</dcterms:created>
  <dcterms:modified xsi:type="dcterms:W3CDTF">2022-06-17T09:58:15Z</dcterms:modified>
</cp:coreProperties>
</file>